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75" r:id="rId3"/>
    <p:sldId id="317" r:id="rId4"/>
    <p:sldId id="328" r:id="rId5"/>
    <p:sldId id="259" r:id="rId6"/>
    <p:sldId id="261" r:id="rId7"/>
    <p:sldId id="332" r:id="rId8"/>
    <p:sldId id="279" r:id="rId9"/>
    <p:sldId id="284" r:id="rId10"/>
    <p:sldId id="287" r:id="rId11"/>
    <p:sldId id="293" r:id="rId12"/>
    <p:sldId id="299" r:id="rId13"/>
    <p:sldId id="334" r:id="rId14"/>
    <p:sldId id="289" r:id="rId15"/>
    <p:sldId id="291" r:id="rId16"/>
    <p:sldId id="333" r:id="rId17"/>
    <p:sldId id="329" r:id="rId18"/>
    <p:sldId id="305" r:id="rId19"/>
    <p:sldId id="309" r:id="rId20"/>
    <p:sldId id="323" r:id="rId21"/>
    <p:sldId id="331" r:id="rId22"/>
    <p:sldId id="32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427" autoAdjust="0"/>
    <p:restoredTop sz="94660" autoAdjust="0"/>
  </p:normalViewPr>
  <p:slideViewPr>
    <p:cSldViewPr snapToGrid="0">
      <p:cViewPr varScale="1">
        <p:scale>
          <a:sx n="61" d="100"/>
          <a:sy n="61" d="100"/>
        </p:scale>
        <p:origin x="78" y="3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8" d="100"/>
        <a:sy n="158" d="100"/>
      </p:scale>
      <p:origin x="0" y="40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A83A9-8CFD-AA41-B8F4-E8B657A613E9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20AF9-80C9-414F-A188-87A0FF4CA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77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1030" y="1031880"/>
            <a:ext cx="6132990" cy="1825096"/>
          </a:xfrm>
        </p:spPr>
        <p:txBody>
          <a:bodyPr>
            <a:normAutofit/>
          </a:bodyPr>
          <a:lstStyle/>
          <a:p>
            <a:r>
              <a:rPr lang="en-US" b="1" dirty="0"/>
              <a:t>NASP® 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52920A-9991-5E44-90DE-0868F11315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1294" y="2856975"/>
            <a:ext cx="8272462" cy="1144049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for Students, Conservation &amp; the Shooting Sports</a:t>
            </a:r>
            <a:endParaRPr lang="en-US" sz="3600" dirty="0"/>
          </a:p>
        </p:txBody>
      </p:sp>
      <p:pic>
        <p:nvPicPr>
          <p:cNvPr id="5" name="Picture 27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0800000">
            <a:off x="318244" y="2239180"/>
            <a:ext cx="2660904" cy="138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371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8" y="198783"/>
            <a:ext cx="7441648" cy="6546574"/>
          </a:xfrm>
          <a:prstGeom prst="rect">
            <a:avLst/>
          </a:prstGeom>
        </p:spPr>
      </p:pic>
      <p:pic>
        <p:nvPicPr>
          <p:cNvPr id="5" name="Picture 4" descr="_DSC571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4556" y="882900"/>
            <a:ext cx="5079678" cy="3386452"/>
          </a:xfrm>
          <a:prstGeom prst="rect">
            <a:avLst/>
          </a:prstGeom>
          <a:ln w="57150" cmpd="sng">
            <a:solidFill>
              <a:srgbClr val="FFFF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396480" y="4403666"/>
            <a:ext cx="472422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rgbClr val="FFFF00"/>
              </a:solidFill>
            </a:endParaRPr>
          </a:p>
          <a:p>
            <a:pPr algn="ctr"/>
            <a:r>
              <a:rPr lang="en-US" sz="2000" b="1" dirty="0">
                <a:solidFill>
                  <a:srgbClr val="FFFF00"/>
                </a:solidFill>
              </a:rPr>
              <a:t>NASP® NATIONALS @ 14,908 KIDS </a:t>
            </a:r>
          </a:p>
          <a:p>
            <a:pPr algn="ctr"/>
            <a:r>
              <a:rPr lang="en-US" sz="2000" b="1" dirty="0">
                <a:solidFill>
                  <a:srgbClr val="FFFF00"/>
                </a:solidFill>
              </a:rPr>
              <a:t>IS WORLD’S LARGEST </a:t>
            </a:r>
          </a:p>
          <a:p>
            <a:pPr algn="ctr"/>
            <a:endParaRPr lang="en-US" sz="2000" b="1" dirty="0">
              <a:solidFill>
                <a:srgbClr val="FFFF00"/>
              </a:solidFill>
            </a:endParaRP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41% No Competitive Experience</a:t>
            </a:r>
          </a:p>
          <a:p>
            <a:pPr algn="ctr"/>
            <a:r>
              <a:rPr lang="en-US" sz="1600" b="1" dirty="0"/>
              <a:t>(18% KY)</a:t>
            </a:r>
          </a:p>
        </p:txBody>
      </p:sp>
    </p:spTree>
    <p:extLst>
      <p:ext uri="{BB962C8B-B14F-4D97-AF65-F5344CB8AC3E}">
        <p14:creationId xmlns:p14="http://schemas.microsoft.com/office/powerpoint/2010/main" val="685617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34" y="317499"/>
            <a:ext cx="7726017" cy="6215823"/>
          </a:xfrm>
          <a:prstGeom prst="rect">
            <a:avLst/>
          </a:prstGeom>
        </p:spPr>
      </p:pic>
      <p:pic>
        <p:nvPicPr>
          <p:cNvPr id="3" name="Picture 2" descr="IMG_960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6474" y="1708359"/>
            <a:ext cx="4683541" cy="3558458"/>
          </a:xfrm>
          <a:prstGeom prst="rect">
            <a:avLst/>
          </a:prstGeom>
          <a:ln w="38100" cmpd="sng">
            <a:solidFill>
              <a:srgbClr val="FFFF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369891" y="3135964"/>
            <a:ext cx="145435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58.18%</a:t>
            </a:r>
          </a:p>
          <a:p>
            <a:r>
              <a:rPr lang="en-US" b="1" dirty="0">
                <a:solidFill>
                  <a:srgbClr val="000000"/>
                </a:solidFill>
              </a:rPr>
              <a:t>Connected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6E6E19-258A-4048-A187-9CFED2755136}"/>
              </a:ext>
            </a:extLst>
          </p:cNvPr>
          <p:cNvSpPr txBox="1"/>
          <p:nvPr/>
        </p:nvSpPr>
        <p:spPr>
          <a:xfrm>
            <a:off x="9097702" y="5810492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70% KY</a:t>
            </a:r>
          </a:p>
        </p:txBody>
      </p:sp>
    </p:spTree>
    <p:extLst>
      <p:ext uri="{BB962C8B-B14F-4D97-AF65-F5344CB8AC3E}">
        <p14:creationId xmlns:p14="http://schemas.microsoft.com/office/powerpoint/2010/main" val="704161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96" y="119270"/>
            <a:ext cx="7063409" cy="64538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30998" y="2536746"/>
            <a:ext cx="18253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40.15</a:t>
            </a:r>
            <a:r>
              <a:rPr lang="en-US" sz="3200" b="1" dirty="0">
                <a:solidFill>
                  <a:schemeClr val="bg1"/>
                </a:solidFill>
              </a:rPr>
              <a:t>%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Work Harder</a:t>
            </a:r>
          </a:p>
        </p:txBody>
      </p:sp>
      <p:pic>
        <p:nvPicPr>
          <p:cNvPr id="5" name="Picture 4" descr="_DSC5765.JPG"/>
          <p:cNvPicPr>
            <a:picLocks noChangeAspect="1"/>
          </p:cNvPicPr>
          <p:nvPr/>
        </p:nvPicPr>
        <p:blipFill>
          <a:blip r:embed="rId3" cstate="email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741" y="1592012"/>
            <a:ext cx="5027466" cy="3351644"/>
          </a:xfrm>
          <a:prstGeom prst="rect">
            <a:avLst/>
          </a:prstGeom>
          <a:ln w="57150" cmpd="sng">
            <a:solidFill>
              <a:srgbClr val="FFFF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A612BF-F6F9-E847-A99D-DFAC475CED7D}"/>
              </a:ext>
            </a:extLst>
          </p:cNvPr>
          <p:cNvSpPr txBox="1"/>
          <p:nvPr/>
        </p:nvSpPr>
        <p:spPr>
          <a:xfrm>
            <a:off x="8380071" y="5404424"/>
            <a:ext cx="2553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45% in KY</a:t>
            </a:r>
          </a:p>
        </p:txBody>
      </p:sp>
    </p:spTree>
    <p:extLst>
      <p:ext uri="{BB962C8B-B14F-4D97-AF65-F5344CB8AC3E}">
        <p14:creationId xmlns:p14="http://schemas.microsoft.com/office/powerpoint/2010/main" val="2256022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BF2E5-C56D-A24F-BA1E-4B55FD27A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094" y="825098"/>
            <a:ext cx="9463087" cy="1860952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NASP® Works for Conservation &amp; the shooting Sports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629393-2318-5341-8D0E-4BC840C780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9804">
            <a:off x="774093" y="2601522"/>
            <a:ext cx="3024058" cy="4032077"/>
          </a:xfrm>
          <a:prstGeom prst="rect">
            <a:avLst/>
          </a:prstGeom>
        </p:spPr>
      </p:pic>
      <p:pic>
        <p:nvPicPr>
          <p:cNvPr id="6" name="Picture 5" descr="IMG_9517.jpg">
            <a:extLst>
              <a:ext uri="{FF2B5EF4-FFF2-40B4-BE49-F238E27FC236}">
                <a16:creationId xmlns:a16="http://schemas.microsoft.com/office/drawing/2014/main" id="{C1FF3B51-E738-AB4A-B39A-665432ECF1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3634">
            <a:off x="8638799" y="2489479"/>
            <a:ext cx="2903534" cy="4065842"/>
          </a:xfrm>
          <a:prstGeom prst="rect">
            <a:avLst/>
          </a:prstGeom>
          <a:ln w="38100" cmpd="sng">
            <a:noFill/>
          </a:ln>
        </p:spPr>
      </p:pic>
      <p:pic>
        <p:nvPicPr>
          <p:cNvPr id="7" name="Picture 6" descr="_DSC5572.JPG">
            <a:extLst>
              <a:ext uri="{FF2B5EF4-FFF2-40B4-BE49-F238E27FC236}">
                <a16:creationId xmlns:a16="http://schemas.microsoft.com/office/drawing/2014/main" id="{F8D3784F-EF63-9B4F-B03F-07F95F5100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9636" y="2404564"/>
            <a:ext cx="2988482" cy="4235673"/>
          </a:xfrm>
          <a:prstGeom prst="rect">
            <a:avLst/>
          </a:prstGeom>
          <a:ln w="57150" cmpd="sng">
            <a:noFill/>
          </a:ln>
        </p:spPr>
      </p:pic>
    </p:spTree>
    <p:extLst>
      <p:ext uri="{BB962C8B-B14F-4D97-AF65-F5344CB8AC3E}">
        <p14:creationId xmlns:p14="http://schemas.microsoft.com/office/powerpoint/2010/main" val="2125525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95" y="275361"/>
            <a:ext cx="8653669" cy="63610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63733" y="3438279"/>
            <a:ext cx="14393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47.42</a:t>
            </a:r>
            <a:r>
              <a:rPr lang="en-US" sz="2000" b="1" dirty="0">
                <a:solidFill>
                  <a:srgbClr val="000000"/>
                </a:solidFill>
              </a:rPr>
              <a:t>%</a:t>
            </a:r>
          </a:p>
        </p:txBody>
      </p:sp>
      <p:pic>
        <p:nvPicPr>
          <p:cNvPr id="3" name="Picture 2" descr="_DSC543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4081" y="1037444"/>
            <a:ext cx="4478417" cy="2985611"/>
          </a:xfrm>
          <a:prstGeom prst="rect">
            <a:avLst/>
          </a:prstGeom>
          <a:ln w="38100" cmpd="sng">
            <a:solidFill>
              <a:srgbClr val="FFFF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582286" y="4785138"/>
            <a:ext cx="1802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49% KY</a:t>
            </a:r>
          </a:p>
        </p:txBody>
      </p:sp>
    </p:spTree>
    <p:extLst>
      <p:ext uri="{BB962C8B-B14F-4D97-AF65-F5344CB8AC3E}">
        <p14:creationId xmlns:p14="http://schemas.microsoft.com/office/powerpoint/2010/main" val="590143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941" y="451677"/>
            <a:ext cx="7571163" cy="6002131"/>
          </a:xfrm>
          <a:prstGeom prst="rect">
            <a:avLst/>
          </a:prstGeom>
        </p:spPr>
      </p:pic>
      <p:pic>
        <p:nvPicPr>
          <p:cNvPr id="2" name="Picture 1" descr="IMG_077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9787" y="909624"/>
            <a:ext cx="4786272" cy="3190848"/>
          </a:xfrm>
          <a:prstGeom prst="rect">
            <a:avLst/>
          </a:prstGeom>
          <a:ln w="38100" cmpd="sng">
            <a:solidFill>
              <a:srgbClr val="FFFF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84970" y="3920768"/>
            <a:ext cx="13069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19.3</a:t>
            </a:r>
            <a:r>
              <a:rPr lang="en-US" sz="3200" dirty="0">
                <a:solidFill>
                  <a:srgbClr val="000000"/>
                </a:solidFill>
              </a:rPr>
              <a:t>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9EF976-9673-D245-9FD2-A8E998F024F1}"/>
              </a:ext>
            </a:extLst>
          </p:cNvPr>
          <p:cNvSpPr txBox="1"/>
          <p:nvPr/>
        </p:nvSpPr>
        <p:spPr>
          <a:xfrm>
            <a:off x="7707105" y="4700588"/>
            <a:ext cx="43489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20% said friend or family </a:t>
            </a:r>
            <a:r>
              <a:rPr lang="en-US" sz="2800" b="1" u="sng" dirty="0"/>
              <a:t>in NASP® </a:t>
            </a:r>
            <a:r>
              <a:rPr lang="en-US" sz="2800" b="1" dirty="0"/>
              <a:t>started them shooting</a:t>
            </a:r>
          </a:p>
        </p:txBody>
      </p:sp>
    </p:spTree>
    <p:extLst>
      <p:ext uri="{BB962C8B-B14F-4D97-AF65-F5344CB8AC3E}">
        <p14:creationId xmlns:p14="http://schemas.microsoft.com/office/powerpoint/2010/main" val="1294867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264FB1-065F-C644-9816-11CBC17DB966}"/>
              </a:ext>
            </a:extLst>
          </p:cNvPr>
          <p:cNvSpPr/>
          <p:nvPr/>
        </p:nvSpPr>
        <p:spPr>
          <a:xfrm>
            <a:off x="814388" y="2305734"/>
            <a:ext cx="105727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Another 18.45% said a family member became an archer because of the student being in NASP®</a:t>
            </a:r>
          </a:p>
          <a:p>
            <a:pPr algn="ctr"/>
            <a:r>
              <a:rPr lang="en-US" sz="4800" b="1" dirty="0">
                <a:solidFill>
                  <a:srgbClr val="FFFF00"/>
                </a:solidFill>
              </a:rPr>
              <a:t>(38.38% in KY)</a:t>
            </a:r>
          </a:p>
        </p:txBody>
      </p:sp>
    </p:spTree>
    <p:extLst>
      <p:ext uri="{BB962C8B-B14F-4D97-AF65-F5344CB8AC3E}">
        <p14:creationId xmlns:p14="http://schemas.microsoft.com/office/powerpoint/2010/main" val="2649781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294" y="104788"/>
            <a:ext cx="6149009" cy="6678507"/>
          </a:xfrm>
          <a:prstGeom prst="rect">
            <a:avLst/>
          </a:prstGeom>
        </p:spPr>
      </p:pic>
      <p:pic>
        <p:nvPicPr>
          <p:cNvPr id="2" name="Picture 1" descr="IMG_951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7902" y="907067"/>
            <a:ext cx="3601969" cy="5043866"/>
          </a:xfrm>
          <a:prstGeom prst="rect">
            <a:avLst/>
          </a:prstGeom>
          <a:ln w="38100" cmpd="sng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994445-A7AA-C84C-9771-D417B3090990}"/>
              </a:ext>
            </a:extLst>
          </p:cNvPr>
          <p:cNvSpPr txBox="1"/>
          <p:nvPr/>
        </p:nvSpPr>
        <p:spPr>
          <a:xfrm>
            <a:off x="4479533" y="1160981"/>
            <a:ext cx="1757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39% - </a:t>
            </a:r>
            <a:r>
              <a:rPr lang="en-US" sz="2400" b="1" dirty="0">
                <a:solidFill>
                  <a:schemeClr val="bg1"/>
                </a:solidFill>
                <a:highlight>
                  <a:srgbClr val="00FF00"/>
                </a:highlight>
              </a:rPr>
              <a:t>56%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F1A63F-5344-2643-B97C-344F15AC9FF8}"/>
              </a:ext>
            </a:extLst>
          </p:cNvPr>
          <p:cNvSpPr/>
          <p:nvPr/>
        </p:nvSpPr>
        <p:spPr>
          <a:xfrm>
            <a:off x="3150586" y="3444041"/>
            <a:ext cx="720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19%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A890C1-C727-024C-AAE8-497A903FE5D0}"/>
              </a:ext>
            </a:extLst>
          </p:cNvPr>
          <p:cNvSpPr/>
          <p:nvPr/>
        </p:nvSpPr>
        <p:spPr>
          <a:xfrm>
            <a:off x="4342388" y="5349149"/>
            <a:ext cx="715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24%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58AAC5-2F7B-EF48-BDE5-0D8AD0BF2FA5}"/>
              </a:ext>
            </a:extLst>
          </p:cNvPr>
          <p:cNvSpPr txBox="1"/>
          <p:nvPr/>
        </p:nvSpPr>
        <p:spPr>
          <a:xfrm>
            <a:off x="1571626" y="5490727"/>
            <a:ext cx="1269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Hunter 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E9AFCD-98E8-B545-9A0B-D4F13BF6F8AD}"/>
              </a:ext>
            </a:extLst>
          </p:cNvPr>
          <p:cNvSpPr txBox="1"/>
          <p:nvPr/>
        </p:nvSpPr>
        <p:spPr>
          <a:xfrm>
            <a:off x="1897065" y="5013727"/>
            <a:ext cx="1557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Fishing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4E085B-8069-5A40-B5AE-5FF84F713D72}"/>
              </a:ext>
            </a:extLst>
          </p:cNvPr>
          <p:cNvSpPr txBox="1"/>
          <p:nvPr/>
        </p:nvSpPr>
        <p:spPr>
          <a:xfrm>
            <a:off x="1595436" y="1222536"/>
            <a:ext cx="1757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Non-NASP BOW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7C0FD0-55D6-C74B-BCCC-E71BBD39271B}"/>
              </a:ext>
            </a:extLst>
          </p:cNvPr>
          <p:cNvSpPr txBox="1"/>
          <p:nvPr/>
        </p:nvSpPr>
        <p:spPr>
          <a:xfrm>
            <a:off x="3955705" y="4768406"/>
            <a:ext cx="887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43</a:t>
            </a:r>
            <a:r>
              <a:rPr lang="en-US" b="1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45FBF89-C93C-244B-A450-DDBBC01F6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800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55" y="172279"/>
            <a:ext cx="7151481" cy="6520070"/>
          </a:xfrm>
          <a:prstGeom prst="rect">
            <a:avLst/>
          </a:prstGeom>
        </p:spPr>
      </p:pic>
      <p:pic>
        <p:nvPicPr>
          <p:cNvPr id="3" name="Picture 2" descr="IMG_6615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2880" y="1333340"/>
            <a:ext cx="5032802" cy="4283472"/>
          </a:xfrm>
          <a:prstGeom prst="rect">
            <a:avLst/>
          </a:prstGeom>
          <a:ln w="57150" cmpd="sng"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96E94B-80FF-6646-BF16-11FD5D386533}"/>
              </a:ext>
            </a:extLst>
          </p:cNvPr>
          <p:cNvSpPr/>
          <p:nvPr/>
        </p:nvSpPr>
        <p:spPr>
          <a:xfrm>
            <a:off x="4825274" y="1333340"/>
            <a:ext cx="1487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34% - </a:t>
            </a:r>
            <a:r>
              <a:rPr lang="en-US" sz="2400" b="1" dirty="0">
                <a:solidFill>
                  <a:schemeClr val="bg1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</a:rPr>
              <a:t>17%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42BB37-F1DB-D444-BF47-B9FCB742F187}"/>
              </a:ext>
            </a:extLst>
          </p:cNvPr>
          <p:cNvSpPr/>
          <p:nvPr/>
        </p:nvSpPr>
        <p:spPr>
          <a:xfrm>
            <a:off x="4825273" y="3782011"/>
            <a:ext cx="720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27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%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FB0682-E8EB-0B48-B9D3-170B11ED04C1}"/>
              </a:ext>
            </a:extLst>
          </p:cNvPr>
          <p:cNvSpPr/>
          <p:nvPr/>
        </p:nvSpPr>
        <p:spPr>
          <a:xfrm>
            <a:off x="4958322" y="5456160"/>
            <a:ext cx="720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27%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949511B-33CF-8548-9B86-C8A85A7DC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888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111" y="155713"/>
            <a:ext cx="6281530" cy="654657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3CDF85-A06C-6249-ADB9-D243B4C3A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6575" y="422910"/>
            <a:ext cx="4915314" cy="3463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FF00"/>
                </a:solidFill>
              </a:rPr>
              <a:t>Barriers to Participation</a:t>
            </a:r>
          </a:p>
          <a:p>
            <a:pPr lvl="1"/>
            <a:r>
              <a:rPr lang="en-US" sz="3000" b="1" dirty="0"/>
              <a:t>No Time</a:t>
            </a:r>
          </a:p>
          <a:p>
            <a:pPr lvl="1"/>
            <a:r>
              <a:rPr lang="en-US" sz="3000" b="1" dirty="0"/>
              <a:t>Need Mentor</a:t>
            </a:r>
          </a:p>
          <a:p>
            <a:pPr lvl="1"/>
            <a:r>
              <a:rPr lang="en-US" sz="3000" b="1" dirty="0"/>
              <a:t>Money</a:t>
            </a:r>
          </a:p>
          <a:p>
            <a:pPr lvl="1"/>
            <a:r>
              <a:rPr lang="en-US" sz="3000" b="1" dirty="0"/>
              <a:t>Place to Go</a:t>
            </a:r>
          </a:p>
          <a:p>
            <a:pPr lvl="1"/>
            <a:r>
              <a:rPr lang="en-US" sz="3000" b="1" dirty="0"/>
              <a:t>Lack Knowledge</a:t>
            </a:r>
          </a:p>
          <a:p>
            <a:pPr lvl="1"/>
            <a:r>
              <a:rPr lang="en-US" sz="3000" b="1" dirty="0"/>
              <a:t>Other Priority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1B7AA5-CFCB-124F-8E6B-D8FADC3579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2829" y="4063365"/>
            <a:ext cx="478906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66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9034463" cy="1293028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During this presentation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E496679-0C16-0A41-9FB8-57FF4D25E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181" y="2194560"/>
            <a:ext cx="6964325" cy="402412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Describe Recent NASP® Survey</a:t>
            </a:r>
          </a:p>
          <a:p>
            <a:endParaRPr lang="en-US" sz="2800" b="1" dirty="0"/>
          </a:p>
          <a:p>
            <a:pPr lvl="1"/>
            <a:r>
              <a:rPr lang="en-US" sz="3200" b="1" dirty="0">
                <a:solidFill>
                  <a:srgbClr val="FFFF00"/>
                </a:solidFill>
              </a:rPr>
              <a:t>Recruitment</a:t>
            </a:r>
          </a:p>
          <a:p>
            <a:pPr lvl="2"/>
            <a:r>
              <a:rPr lang="en-US" sz="2400" b="1" dirty="0"/>
              <a:t>Student Impacts</a:t>
            </a:r>
          </a:p>
          <a:p>
            <a:pPr lvl="2"/>
            <a:r>
              <a:rPr lang="en-US" sz="2400" b="1" dirty="0"/>
              <a:t>Conservation Impacts</a:t>
            </a:r>
          </a:p>
          <a:p>
            <a:pPr lvl="2"/>
            <a:r>
              <a:rPr lang="en-US" sz="2400" b="1" dirty="0"/>
              <a:t>Shooting Sports Impacts</a:t>
            </a:r>
          </a:p>
          <a:p>
            <a:pPr marL="914400" lvl="2" indent="0">
              <a:buNone/>
            </a:pPr>
            <a:endParaRPr lang="en-US" sz="2400" b="1" dirty="0"/>
          </a:p>
          <a:p>
            <a:pPr lvl="1"/>
            <a:r>
              <a:rPr lang="en-US" sz="2800" b="1" dirty="0">
                <a:solidFill>
                  <a:srgbClr val="FFFF00"/>
                </a:solidFill>
              </a:rPr>
              <a:t>Retention &amp; Reactivation</a:t>
            </a:r>
          </a:p>
          <a:p>
            <a:pPr lvl="2"/>
            <a:r>
              <a:rPr lang="en-US" sz="2800" b="1" dirty="0"/>
              <a:t>Alumni Association </a:t>
            </a:r>
            <a:endParaRPr lang="en-US" sz="2000" b="1" dirty="0"/>
          </a:p>
        </p:txBody>
      </p:sp>
      <p:pic>
        <p:nvPicPr>
          <p:cNvPr id="4" name="Picture 27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28112"/>
            <a:ext cx="2929726" cy="139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84ABD2-E25F-6441-B1AA-2843E2468B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952" y="2987143"/>
            <a:ext cx="5177473" cy="310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42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384" y="5858697"/>
            <a:ext cx="11473975" cy="802319"/>
          </a:xfrm>
          <a:solidFill>
            <a:srgbClr val="000000"/>
          </a:solidFill>
          <a:ln>
            <a:solidFill>
              <a:srgbClr val="FFFF0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FFFFFF"/>
                </a:solidFill>
                <a:latin typeface="Arial Narrow"/>
                <a:cs typeface="Arial Narrow"/>
              </a:rPr>
              <a:t>$1.8 Million in CASH Scholarships </a:t>
            </a:r>
          </a:p>
          <a:p>
            <a:pPr algn="ctr"/>
            <a:endParaRPr lang="en-US" sz="4800" b="1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marL="282575" lvl="1" indent="0" algn="ctr">
              <a:buNone/>
            </a:pPr>
            <a:endParaRPr lang="en-US" sz="2800" b="1" dirty="0">
              <a:latin typeface="Arial Narrow"/>
              <a:cs typeface="Arial Narrow"/>
            </a:endParaRPr>
          </a:p>
          <a:p>
            <a:pPr marL="0" indent="0" algn="ctr">
              <a:buNone/>
            </a:pPr>
            <a:endParaRPr lang="en-US" sz="3600" b="1" dirty="0">
              <a:latin typeface="Arial Narrow"/>
              <a:cs typeface="Arial Narrow"/>
            </a:endParaRPr>
          </a:p>
          <a:p>
            <a:pPr algn="ctr"/>
            <a:endParaRPr lang="en-US" sz="3600" b="1" dirty="0">
              <a:latin typeface="Arial Narrow"/>
              <a:cs typeface="Arial Narrow"/>
            </a:endParaRPr>
          </a:p>
          <a:p>
            <a:pPr lvl="1" algn="ctr"/>
            <a:endParaRPr lang="en-US" sz="1800" dirty="0">
              <a:latin typeface="Arial Narrow"/>
              <a:cs typeface="Arial Narrow"/>
            </a:endParaRPr>
          </a:p>
          <a:p>
            <a:pPr algn="ctr"/>
            <a:endParaRPr lang="en-US" sz="2000" dirty="0">
              <a:latin typeface="Arial Narrow"/>
              <a:cs typeface="Arial Narrow"/>
            </a:endParaRPr>
          </a:p>
        </p:txBody>
      </p:sp>
      <p:pic>
        <p:nvPicPr>
          <p:cNvPr id="4" name="Picture 27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28112"/>
            <a:ext cx="2929726" cy="139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Picture 1" descr="Scholarship Shoot Off parent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00" y="330200"/>
            <a:ext cx="10972800" cy="5327904"/>
          </a:xfrm>
          <a:prstGeom prst="rect">
            <a:avLst/>
          </a:prstGeom>
          <a:ln w="38100" cmpd="sng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732080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During this presentation we…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01371"/>
            <a:ext cx="7341706" cy="3821007"/>
          </a:xfrm>
        </p:spPr>
        <p:txBody>
          <a:bodyPr>
            <a:normAutofit lnSpcReduction="10000"/>
          </a:bodyPr>
          <a:lstStyle/>
          <a:p>
            <a:r>
              <a:rPr lang="en-US" sz="4000" b="1" dirty="0"/>
              <a:t>Described NASP®’s Mission</a:t>
            </a:r>
          </a:p>
          <a:p>
            <a:endParaRPr lang="en-US" sz="4000" b="1" dirty="0"/>
          </a:p>
          <a:p>
            <a:r>
              <a:rPr lang="en-US" sz="4000" b="1" dirty="0"/>
              <a:t>Explained our Survey</a:t>
            </a:r>
          </a:p>
          <a:p>
            <a:endParaRPr lang="en-US" sz="4000" b="1" dirty="0"/>
          </a:p>
          <a:p>
            <a:r>
              <a:rPr lang="en-US" sz="4000" b="1" dirty="0"/>
              <a:t>Shared Outcomes as Stated by Participants</a:t>
            </a:r>
          </a:p>
        </p:txBody>
      </p:sp>
      <p:pic>
        <p:nvPicPr>
          <p:cNvPr id="4" name="Picture 27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28112"/>
            <a:ext cx="2929726" cy="139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6" descr="_DSC9268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2212" y="2501370"/>
            <a:ext cx="4261859" cy="3821007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785146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28112"/>
            <a:ext cx="2929726" cy="139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4" descr="nasp 2016 world and national tournament banner 52x14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2294924"/>
            <a:ext cx="12031014" cy="376367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59362" y="1851238"/>
            <a:ext cx="5493476" cy="979168"/>
          </a:xfrm>
          <a:solidFill>
            <a:srgbClr val="000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</a:rPr>
              <a:t>Thank-You!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43375" y="2830405"/>
            <a:ext cx="8094845" cy="1015663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NASP® Sponsors</a:t>
            </a:r>
          </a:p>
        </p:txBody>
      </p:sp>
    </p:spTree>
    <p:extLst>
      <p:ext uri="{BB962C8B-B14F-4D97-AF65-F5344CB8AC3E}">
        <p14:creationId xmlns:p14="http://schemas.microsoft.com/office/powerpoint/2010/main" val="2508953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5489" y="615292"/>
            <a:ext cx="9448800" cy="10756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/>
              <a:t>NASP</a:t>
            </a:r>
            <a:r>
              <a:rPr lang="en-US" sz="4900" b="1" baseline="30000" dirty="0"/>
              <a:t>®</a:t>
            </a:r>
            <a:r>
              <a:rPr lang="en-US" sz="4900" b="1" dirty="0"/>
              <a:t> Mission</a:t>
            </a:r>
            <a:r>
              <a:rPr lang="en-US" sz="4800" b="1" dirty="0"/>
              <a:t/>
            </a:r>
            <a:br>
              <a:rPr lang="en-US" sz="4800" b="1" dirty="0"/>
            </a:br>
            <a:endParaRPr lang="en-US" sz="3100" b="1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30122CC-DF22-9048-B5C3-1861619807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5070" y="1348042"/>
            <a:ext cx="7538484" cy="685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Unchanged for 18 Years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300" y="2278123"/>
            <a:ext cx="72300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latin typeface="Arial Narrow" charset="0"/>
              </a:rPr>
              <a:t>NASP</a:t>
            </a:r>
            <a:r>
              <a:rPr lang="en-US" sz="4000" i="1" baseline="30000" dirty="0">
                <a:latin typeface="Arial Narrow" charset="0"/>
              </a:rPr>
              <a:t>®</a:t>
            </a:r>
            <a:r>
              <a:rPr lang="en-US" sz="4000" i="1" dirty="0">
                <a:latin typeface="Arial Narrow" charset="0"/>
              </a:rPr>
              <a:t> promotes international-style target archery as part of in-school curriculum, to improve </a:t>
            </a:r>
            <a:r>
              <a:rPr lang="en-US" sz="4000" i="1" dirty="0">
                <a:solidFill>
                  <a:srgbClr val="FFFF00"/>
                </a:solidFill>
                <a:latin typeface="Arial Narrow" charset="0"/>
              </a:rPr>
              <a:t>educational performance</a:t>
            </a:r>
            <a:r>
              <a:rPr lang="en-US" sz="4000" i="1" dirty="0">
                <a:latin typeface="Arial Narrow" charset="0"/>
              </a:rPr>
              <a:t> and </a:t>
            </a:r>
            <a:r>
              <a:rPr lang="en-US" sz="4000" i="1" dirty="0">
                <a:solidFill>
                  <a:srgbClr val="FFFF00"/>
                </a:solidFill>
                <a:latin typeface="Arial Narrow" charset="0"/>
              </a:rPr>
              <a:t>participation in the shooting sports</a:t>
            </a:r>
            <a:r>
              <a:rPr lang="en-US" sz="4000" i="1" dirty="0">
                <a:latin typeface="Arial Narrow" charset="0"/>
              </a:rPr>
              <a:t> among students in grades 4-12.</a:t>
            </a:r>
            <a:endParaRPr lang="en-US" sz="4000" b="1" i="1" dirty="0"/>
          </a:p>
        </p:txBody>
      </p:sp>
      <p:pic>
        <p:nvPicPr>
          <p:cNvPr id="7" name="Picture 27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28112"/>
            <a:ext cx="2929726" cy="139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Picture 2" descr="876R5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0012" y="2687950"/>
            <a:ext cx="4774277" cy="3182851"/>
          </a:xfrm>
          <a:prstGeom prst="rect">
            <a:avLst/>
          </a:prstGeom>
          <a:ln w="38100" cmpd="sng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475642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581" y="650562"/>
            <a:ext cx="5281006" cy="5158376"/>
          </a:xfrm>
        </p:spPr>
        <p:txBody>
          <a:bodyPr>
            <a:noAutofit/>
          </a:bodyPr>
          <a:lstStyle/>
          <a:p>
            <a:r>
              <a:rPr lang="en-US" sz="8800" b="1" dirty="0">
                <a:latin typeface="Cambria" charset="0"/>
                <a:ea typeface="Cambria" charset="0"/>
                <a:cs typeface="Cambria" charset="0"/>
              </a:rPr>
              <a:t>2017 NASP® Student Survey </a:t>
            </a:r>
          </a:p>
        </p:txBody>
      </p:sp>
      <p:pic>
        <p:nvPicPr>
          <p:cNvPr id="4" name="Picture 3" descr="Student Survey Bulletin Expanded 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438" y="185875"/>
            <a:ext cx="4995545" cy="6464822"/>
          </a:xfrm>
          <a:prstGeom prst="rect">
            <a:avLst/>
          </a:prstGeom>
          <a:ln w="28575" cmpd="sng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232985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0085" y="456170"/>
            <a:ext cx="110236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During the survey development process, NASP® collaborated with:</a:t>
            </a:r>
          </a:p>
          <a:p>
            <a:endParaRPr lang="en-US" sz="3200" b="1" dirty="0">
              <a:latin typeface="Cambria" charset="0"/>
              <a:ea typeface="Cambria" charset="0"/>
              <a:cs typeface="Cambria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3200" b="1" dirty="0">
                <a:latin typeface="Cambria" charset="0"/>
                <a:ea typeface="Cambria" charset="0"/>
                <a:cs typeface="Cambria" charset="0"/>
              </a:rPr>
              <a:t>Leadership and staff of the Kentucky Department of Fish and Wildlife Resources </a:t>
            </a:r>
          </a:p>
          <a:p>
            <a:pPr marL="342900" indent="-342900">
              <a:buFont typeface="Arial" charset="0"/>
              <a:buChar char="•"/>
            </a:pPr>
            <a:endParaRPr lang="en-US" sz="3200" b="1" dirty="0">
              <a:latin typeface="Cambria" charset="0"/>
              <a:ea typeface="Cambria" charset="0"/>
              <a:cs typeface="Cambria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3200" b="1" dirty="0">
                <a:latin typeface="Cambria" charset="0"/>
                <a:ea typeface="Cambria" charset="0"/>
                <a:cs typeface="Cambria" charset="0"/>
              </a:rPr>
              <a:t>Leadership and staff of Responsive Management </a:t>
            </a:r>
          </a:p>
          <a:p>
            <a:endParaRPr lang="en-US" sz="3200" b="1" dirty="0">
              <a:latin typeface="Cambria" charset="0"/>
              <a:ea typeface="Cambria" charset="0"/>
              <a:cs typeface="Cambria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3200" b="1" dirty="0">
                <a:latin typeface="Cambria" charset="0"/>
                <a:ea typeface="Cambria" charset="0"/>
                <a:cs typeface="Cambria" charset="0"/>
              </a:rPr>
              <a:t>Mr. Wayne Young Executive Director of the Kentucky Association of School Administrators. </a:t>
            </a:r>
          </a:p>
          <a:p>
            <a:pPr marL="342900" indent="-342900">
              <a:buFont typeface="Arial" charset="0"/>
              <a:buChar char="•"/>
            </a:pPr>
            <a:endParaRPr lang="en-US" sz="2400" b="1" dirty="0"/>
          </a:p>
          <a:p>
            <a:r>
              <a:rPr lang="en-US" sz="2400" b="1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FA6166-390E-C04B-AA79-07E59B902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1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8700" y="1441888"/>
            <a:ext cx="10134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The 16-question survey was emailed to all BAIs on April 4, 2017 and closed on June 1, 2017.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6,715 responses were collected.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The margin of error for this sample size is well within </a:t>
            </a:r>
            <a:r>
              <a:rPr lang="en-US" sz="2800" b="1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a +/- 2% margin of error 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that the perceptions gathered from the 6,715 respondents accurately reflects those of the current 2.43 million NASP® students.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There is a </a:t>
            </a:r>
            <a:r>
              <a:rPr lang="en-US" sz="2800" b="1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99% likelihood 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that our collected data sample fairly and accurately reflects the attitudes of the total population of potential respondents for this survey.   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799" y="353225"/>
            <a:ext cx="9574211" cy="5207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Methodology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92EC56-92BF-4C45-9D5E-4DC59FB11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68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FE4DEA-3E32-D347-A6A8-E8A6535DF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3050374"/>
            <a:ext cx="5143499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</a:rPr>
              <a:t>NAsP</a:t>
            </a:r>
            <a:r>
              <a:rPr lang="en-US" sz="4800" b="1" dirty="0">
                <a:solidFill>
                  <a:srgbClr val="FFFF00"/>
                </a:solidFill>
              </a:rPr>
              <a:t>® Impacts Students</a:t>
            </a:r>
          </a:p>
        </p:txBody>
      </p:sp>
      <p:pic>
        <p:nvPicPr>
          <p:cNvPr id="5" name="Picture 4" descr="_DSC5878.JPG">
            <a:extLst>
              <a:ext uri="{FF2B5EF4-FFF2-40B4-BE49-F238E27FC236}">
                <a16:creationId xmlns:a16="http://schemas.microsoft.com/office/drawing/2014/main" id="{0A890F1A-8974-BB47-B31F-F424FC5C52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4974" y="1843883"/>
            <a:ext cx="6212682" cy="4141788"/>
          </a:xfrm>
          <a:prstGeom prst="rect">
            <a:avLst/>
          </a:prstGeom>
          <a:ln w="38100" cmpd="sng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524044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486" y="5738069"/>
            <a:ext cx="8214390" cy="7702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FFC000"/>
                </a:solidFill>
                <a:latin typeface="Cambria" charset="0"/>
                <a:ea typeface="Cambria" charset="0"/>
                <a:cs typeface="Cambria" charset="0"/>
              </a:rPr>
              <a:t>Note: This Ratio is generally reflective of current NASP® participants. </a:t>
            </a:r>
          </a:p>
          <a:p>
            <a:endParaRPr lang="en-US" b="1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89" y="444843"/>
            <a:ext cx="8365524" cy="5041557"/>
          </a:xfrm>
          <a:prstGeom prst="rect">
            <a:avLst/>
          </a:prstGeom>
        </p:spPr>
      </p:pic>
      <p:pic>
        <p:nvPicPr>
          <p:cNvPr id="2" name="Picture 1" descr="IMG_971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6153" y="954926"/>
            <a:ext cx="4506212" cy="3004141"/>
          </a:xfrm>
          <a:prstGeom prst="rect">
            <a:avLst/>
          </a:prstGeom>
          <a:ln w="38100" cmpd="sng">
            <a:solidFill>
              <a:srgbClr val="FFFF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057548" y="1749111"/>
            <a:ext cx="1785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~50:50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D6538C-0DDB-E54F-81D9-8B7718555EBA}"/>
              </a:ext>
            </a:extLst>
          </p:cNvPr>
          <p:cNvSpPr txBox="1"/>
          <p:nvPr/>
        </p:nvSpPr>
        <p:spPr>
          <a:xfrm>
            <a:off x="4382506" y="2524000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52/48 KY</a:t>
            </a:r>
          </a:p>
        </p:txBody>
      </p:sp>
    </p:spTree>
    <p:extLst>
      <p:ext uri="{BB962C8B-B14F-4D97-AF65-F5344CB8AC3E}">
        <p14:creationId xmlns:p14="http://schemas.microsoft.com/office/powerpoint/2010/main" val="391472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02" y="333633"/>
            <a:ext cx="7187513" cy="63671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50490" y="2323434"/>
            <a:ext cx="417937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Ages 11-15 </a:t>
            </a:r>
          </a:p>
          <a:p>
            <a:r>
              <a:rPr lang="en-US" sz="4400" b="1" dirty="0">
                <a:solidFill>
                  <a:srgbClr val="FFFF00"/>
                </a:solidFill>
              </a:rPr>
              <a:t>Most Prevalent </a:t>
            </a:r>
          </a:p>
        </p:txBody>
      </p:sp>
    </p:spTree>
    <p:extLst>
      <p:ext uri="{BB962C8B-B14F-4D97-AF65-F5344CB8AC3E}">
        <p14:creationId xmlns:p14="http://schemas.microsoft.com/office/powerpoint/2010/main" val="95813032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7E4A666D17B24DA0BDDEA2DB1609A3" ma:contentTypeVersion="2" ma:contentTypeDescription="Create a new document." ma:contentTypeScope="" ma:versionID="7e1f222ffa8a628bd819060c98ab19e7">
  <xsd:schema xmlns:xsd="http://www.w3.org/2001/XMLSchema" xmlns:xs="http://www.w3.org/2001/XMLSchema" xmlns:p="http://schemas.microsoft.com/office/2006/metadata/properties" xmlns:ns1="http://schemas.microsoft.com/sharepoint/v3" xmlns:ns2="580c6a82-6c61-4a24-abce-1a32c4e27fbf" targetNamespace="http://schemas.microsoft.com/office/2006/metadata/properties" ma:root="true" ma:fieldsID="8adf054e627b5c07b70085d1066f3084" ns1:_="" ns2:_="">
    <xsd:import namespace="http://schemas.microsoft.com/sharepoint/v3"/>
    <xsd:import namespace="580c6a82-6c61-4a24-abce-1a32c4e27fb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0c6a82-6c61-4a24-abce-1a32c4e27fb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38DF2BC-6700-44ED-8477-DDFDA1B716D9}"/>
</file>

<file path=customXml/itemProps2.xml><?xml version="1.0" encoding="utf-8"?>
<ds:datastoreItem xmlns:ds="http://schemas.openxmlformats.org/officeDocument/2006/customXml" ds:itemID="{60720DAA-3C7B-4E7C-9048-CC83B0B84A03}"/>
</file>

<file path=customXml/itemProps3.xml><?xml version="1.0" encoding="utf-8"?>
<ds:datastoreItem xmlns:ds="http://schemas.openxmlformats.org/officeDocument/2006/customXml" ds:itemID="{1F826578-E73C-4F78-9509-3FB3786FB421}"/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336</Words>
  <Application>Microsoft Office PowerPoint</Application>
  <PresentationFormat>Widescreen</PresentationFormat>
  <Paragraphs>85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Narrow</vt:lpstr>
      <vt:lpstr>Calibri</vt:lpstr>
      <vt:lpstr>Cambria</vt:lpstr>
      <vt:lpstr>Century Gothic</vt:lpstr>
      <vt:lpstr>Vapor Trail</vt:lpstr>
      <vt:lpstr>NASP® Works</vt:lpstr>
      <vt:lpstr>During this presentation</vt:lpstr>
      <vt:lpstr>NASP® Mission </vt:lpstr>
      <vt:lpstr>2017 NASP® Student Survey </vt:lpstr>
      <vt:lpstr>PowerPoint Presentation</vt:lpstr>
      <vt:lpstr>Methodology </vt:lpstr>
      <vt:lpstr>NAsP® Impacts Students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NASP® Works for Conservation &amp; the shooting Sports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During this presentation we…</vt:lpstr>
      <vt:lpstr>Thank-You!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NASP® Works</dc:title>
  <dc:creator>Roy Grimes</dc:creator>
  <cp:lastModifiedBy>Dangler, Olivia M (FW)</cp:lastModifiedBy>
  <cp:revision>10</cp:revision>
  <dcterms:created xsi:type="dcterms:W3CDTF">2019-04-08T14:49:26Z</dcterms:created>
  <dcterms:modified xsi:type="dcterms:W3CDTF">2019-05-07T20:45:55Z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0x010100007E4A666D17B24DA0BDDEA2DB1609A3</vt:lpwstr>
  </property>
</Properties>
</file>