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3" r:id="rId4"/>
    <p:sldId id="258" r:id="rId5"/>
    <p:sldId id="259" r:id="rId6"/>
    <p:sldId id="264" r:id="rId7"/>
    <p:sldId id="260" r:id="rId8"/>
    <p:sldId id="269"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1168" autoAdjust="0"/>
  </p:normalViewPr>
  <p:slideViewPr>
    <p:cSldViewPr snapToGrid="0">
      <p:cViewPr varScale="1">
        <p:scale>
          <a:sx n="65" d="100"/>
          <a:sy n="65" d="100"/>
        </p:scale>
        <p:origin x="11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3988E-760D-4FE2-9C30-29875DC81C9C}"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7D327-EE46-4B59-BCBA-051BF9C43E5B}" type="slidenum">
              <a:rPr lang="en-US" smtClean="0"/>
              <a:t>‹#›</a:t>
            </a:fld>
            <a:endParaRPr lang="en-US"/>
          </a:p>
        </p:txBody>
      </p:sp>
    </p:spTree>
    <p:extLst>
      <p:ext uri="{BB962C8B-B14F-4D97-AF65-F5344CB8AC3E}">
        <p14:creationId xmlns:p14="http://schemas.microsoft.com/office/powerpoint/2010/main" val="220600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 has already spoke about the R3</a:t>
            </a:r>
            <a:r>
              <a:rPr lang="en-US" baseline="0" dirty="0" smtClean="0"/>
              <a:t> success that we have seen in KY since our last Summit.</a:t>
            </a:r>
          </a:p>
          <a:p>
            <a:endParaRPr lang="en-US" baseline="0" dirty="0" smtClean="0"/>
          </a:p>
          <a:p>
            <a:r>
              <a:rPr lang="en-US" baseline="0" dirty="0" smtClean="0"/>
              <a:t>Today, I would like to shed a little light on a few of the changes that the agency has made to increase the opportunity for recruitment in KY.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87D327-EE46-4B59-BCBA-051BF9C43E5B}" type="slidenum">
              <a:rPr lang="en-US" smtClean="0"/>
              <a:t>1</a:t>
            </a:fld>
            <a:endParaRPr lang="en-US"/>
          </a:p>
        </p:txBody>
      </p:sp>
    </p:spTree>
    <p:extLst>
      <p:ext uri="{BB962C8B-B14F-4D97-AF65-F5344CB8AC3E}">
        <p14:creationId xmlns:p14="http://schemas.microsoft.com/office/powerpoint/2010/main" val="19699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a:t>
            </a:r>
            <a:r>
              <a:rPr lang="en-US" baseline="0" dirty="0" smtClean="0"/>
              <a:t> questions for the panel</a:t>
            </a:r>
            <a:endParaRPr lang="en-US" dirty="0"/>
          </a:p>
        </p:txBody>
      </p:sp>
      <p:sp>
        <p:nvSpPr>
          <p:cNvPr id="4" name="Slide Number Placeholder 3"/>
          <p:cNvSpPr>
            <a:spLocks noGrp="1"/>
          </p:cNvSpPr>
          <p:nvPr>
            <p:ph type="sldNum" sz="quarter" idx="10"/>
          </p:nvPr>
        </p:nvSpPr>
        <p:spPr/>
        <p:txBody>
          <a:bodyPr/>
          <a:lstStyle/>
          <a:p>
            <a:fld id="{E087D327-EE46-4B59-BCBA-051BF9C43E5B}" type="slidenum">
              <a:rPr lang="en-US" smtClean="0"/>
              <a:t>12</a:t>
            </a:fld>
            <a:endParaRPr lang="en-US"/>
          </a:p>
        </p:txBody>
      </p:sp>
    </p:spTree>
    <p:extLst>
      <p:ext uri="{BB962C8B-B14F-4D97-AF65-F5344CB8AC3E}">
        <p14:creationId xmlns:p14="http://schemas.microsoft.com/office/powerpoint/2010/main" val="320755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really quick</a:t>
            </a:r>
            <a:r>
              <a:rPr lang="en-US" baseline="0" dirty="0" smtClean="0"/>
              <a:t> the first “R” in R3 – Recruitment</a:t>
            </a:r>
          </a:p>
          <a:p>
            <a:endParaRPr lang="en-US" baseline="0" dirty="0" smtClean="0"/>
          </a:p>
          <a:p>
            <a:r>
              <a:rPr lang="en-US" baseline="0" dirty="0" smtClean="0"/>
              <a:t>Recruitment is referring to increasing awareness of the opportunities for outdoor recreation around potential participants, using a methodological approach to increasing their interest in those activities, and providing quality first time experiences for a new participant. </a:t>
            </a:r>
          </a:p>
          <a:p>
            <a:endParaRPr lang="en-US" baseline="0" dirty="0" smtClean="0"/>
          </a:p>
          <a:p>
            <a:r>
              <a:rPr lang="en-US" baseline="0" dirty="0" smtClean="0"/>
              <a:t>The reminder of the presentation focuses on new pathways that have opened up for creating those quality first time experiences.</a:t>
            </a:r>
          </a:p>
        </p:txBody>
      </p:sp>
      <p:sp>
        <p:nvSpPr>
          <p:cNvPr id="4" name="Slide Number Placeholder 3"/>
          <p:cNvSpPr>
            <a:spLocks noGrp="1"/>
          </p:cNvSpPr>
          <p:nvPr>
            <p:ph type="sldNum" sz="quarter" idx="10"/>
          </p:nvPr>
        </p:nvSpPr>
        <p:spPr/>
        <p:txBody>
          <a:bodyPr/>
          <a:lstStyle/>
          <a:p>
            <a:fld id="{E087D327-EE46-4B59-BCBA-051BF9C43E5B}" type="slidenum">
              <a:rPr lang="en-US" smtClean="0"/>
              <a:t>2</a:t>
            </a:fld>
            <a:endParaRPr lang="en-US"/>
          </a:p>
        </p:txBody>
      </p:sp>
    </p:spTree>
    <p:extLst>
      <p:ext uri="{BB962C8B-B14F-4D97-AF65-F5344CB8AC3E}">
        <p14:creationId xmlns:p14="http://schemas.microsoft.com/office/powerpoint/2010/main" val="387164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Field to Fork </a:t>
            </a:r>
            <a:r>
              <a:rPr lang="en-US" dirty="0" smtClean="0"/>
              <a:t>is a learn to hunt program for adults who have no</a:t>
            </a:r>
            <a:r>
              <a:rPr lang="en-US" baseline="0" dirty="0" smtClean="0"/>
              <a:t> background in hunting and no mentors in their life to show them how to start. Two part program with a workshop and a following mentored hunt. Topics covered during the workshop include biology of the game species, the habitats it uses, scouting, hunting regulations, hunting tactics, basic hunting equipment, range time, hands on field dressing, butchering, and how to prepare the game meat for the table, complete with a tasting and recipes. The mentored hunt has traditionally be hosted over a weekend during season, on public land, using mentors from partners like Mossy Oak Pro Staff, NWTF, QDMA, Vol Hunter Ed Instructors, and KDFWR Staff.</a:t>
            </a:r>
            <a:endParaRPr lang="en-US" dirty="0" smtClean="0"/>
          </a:p>
          <a:p>
            <a:endParaRPr lang="en-US" dirty="0" smtClean="0"/>
          </a:p>
          <a:p>
            <a:r>
              <a:rPr lang="en-US" dirty="0" smtClean="0"/>
              <a:t>Timeline / How many total participants?</a:t>
            </a:r>
          </a:p>
          <a:p>
            <a:endParaRPr lang="en-US" dirty="0" smtClean="0"/>
          </a:p>
          <a:p>
            <a:r>
              <a:rPr lang="en-US" dirty="0" smtClean="0"/>
              <a:t>Individual</a:t>
            </a:r>
            <a:r>
              <a:rPr lang="en-US" baseline="0" dirty="0" smtClean="0"/>
              <a:t> surveys show us that participants are going from these programs and purchasing licenses, equipment, and harvesting animals. The data as a whole has not yet been analyzed. Evaluation of programs like Field to Fork is an aspect of the KY R3 Plan and we look forward to refining the evaluation process in the future, and reporting what the data tells us.</a:t>
            </a:r>
          </a:p>
          <a:p>
            <a:endParaRPr lang="en-US" baseline="0" dirty="0" smtClean="0"/>
          </a:p>
          <a:p>
            <a:r>
              <a:rPr lang="en-US" baseline="0" dirty="0" smtClean="0"/>
              <a:t>THANK YOU PARTNERS!!!</a:t>
            </a:r>
            <a:endParaRPr lang="en-US" dirty="0"/>
          </a:p>
        </p:txBody>
      </p:sp>
      <p:sp>
        <p:nvSpPr>
          <p:cNvPr id="4" name="Slide Number Placeholder 3"/>
          <p:cNvSpPr>
            <a:spLocks noGrp="1"/>
          </p:cNvSpPr>
          <p:nvPr>
            <p:ph type="sldNum" sz="quarter" idx="10"/>
          </p:nvPr>
        </p:nvSpPr>
        <p:spPr/>
        <p:txBody>
          <a:bodyPr/>
          <a:lstStyle/>
          <a:p>
            <a:fld id="{E087D327-EE46-4B59-BCBA-051BF9C43E5B}" type="slidenum">
              <a:rPr lang="en-US" smtClean="0"/>
              <a:t>3</a:t>
            </a:fld>
            <a:endParaRPr lang="en-US"/>
          </a:p>
        </p:txBody>
      </p:sp>
    </p:spTree>
    <p:extLst>
      <p:ext uri="{BB962C8B-B14F-4D97-AF65-F5344CB8AC3E}">
        <p14:creationId xmlns:p14="http://schemas.microsoft.com/office/powerpoint/2010/main" val="24639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r>
              <a:rPr lang="en-US" baseline="0" dirty="0" smtClean="0"/>
              <a:t> Wolfe with his first turkey</a:t>
            </a:r>
          </a:p>
          <a:p>
            <a:r>
              <a:rPr lang="en-US" baseline="0" dirty="0" smtClean="0"/>
              <a:t>-Successfully harvested after attending Field to Fork workshop and mentored hunt</a:t>
            </a:r>
          </a:p>
          <a:p>
            <a:r>
              <a:rPr lang="en-US" baseline="0" dirty="0" smtClean="0"/>
              <a:t>-Story featured in KY Afield magazine, quote</a:t>
            </a:r>
            <a:endParaRPr lang="en-US" dirty="0"/>
          </a:p>
        </p:txBody>
      </p:sp>
      <p:sp>
        <p:nvSpPr>
          <p:cNvPr id="4" name="Slide Number Placeholder 3"/>
          <p:cNvSpPr>
            <a:spLocks noGrp="1"/>
          </p:cNvSpPr>
          <p:nvPr>
            <p:ph type="sldNum" sz="quarter" idx="10"/>
          </p:nvPr>
        </p:nvSpPr>
        <p:spPr/>
        <p:txBody>
          <a:bodyPr/>
          <a:lstStyle/>
          <a:p>
            <a:fld id="{E087D327-EE46-4B59-BCBA-051BF9C43E5B}" type="slidenum">
              <a:rPr lang="en-US" smtClean="0"/>
              <a:t>4</a:t>
            </a:fld>
            <a:endParaRPr lang="en-US"/>
          </a:p>
        </p:txBody>
      </p:sp>
    </p:spTree>
    <p:extLst>
      <p:ext uri="{BB962C8B-B14F-4D97-AF65-F5344CB8AC3E}">
        <p14:creationId xmlns:p14="http://schemas.microsoft.com/office/powerpoint/2010/main" val="87714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First</a:t>
            </a:r>
            <a:r>
              <a:rPr lang="en-US" baseline="0" dirty="0" smtClean="0"/>
              <a:t> example of change within the agency that created a quality experience for some first time dove hunters.</a:t>
            </a:r>
          </a:p>
          <a:p>
            <a:pPr marL="0" indent="0">
              <a:buFont typeface="Arial" panose="020B0604020202020204" pitchFamily="34" charset="0"/>
              <a:buNone/>
            </a:pPr>
            <a:r>
              <a:rPr lang="en-US" u="sng" baseline="0" dirty="0" smtClean="0"/>
              <a:t>Background: </a:t>
            </a:r>
            <a:r>
              <a:rPr lang="en-US" baseline="0" dirty="0" smtClean="0"/>
              <a:t>dove field put in at Conservation Camp for “youth mentored hunts” (wording in regulation). Wording changed to say “mentored hunts” to allow for adult hunt following youth hunt.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Conservation Camp off</a:t>
            </a:r>
            <a:r>
              <a:rPr lang="en-US" baseline="0" dirty="0" smtClean="0"/>
              <a:t> season (Sept)</a:t>
            </a:r>
          </a:p>
          <a:p>
            <a:pPr marL="171450" indent="-171450">
              <a:buFont typeface="Arial" panose="020B0604020202020204" pitchFamily="34" charset="0"/>
              <a:buChar char="•"/>
            </a:pPr>
            <a:r>
              <a:rPr lang="en-US" baseline="0" dirty="0" smtClean="0"/>
              <a:t>Dove field already established; ~12 acres, cost ~$2,000</a:t>
            </a:r>
          </a:p>
          <a:p>
            <a:pPr marL="171450" indent="-171450">
              <a:buFont typeface="Arial" panose="020B0604020202020204" pitchFamily="34" charset="0"/>
              <a:buChar char="•"/>
            </a:pPr>
            <a:r>
              <a:rPr lang="en-US" baseline="0" dirty="0" smtClean="0"/>
              <a:t>Kitchen, easy access to field</a:t>
            </a:r>
          </a:p>
          <a:p>
            <a:pPr marL="171450" indent="-171450">
              <a:buFont typeface="Arial" panose="020B0604020202020204" pitchFamily="34" charset="0"/>
              <a:buChar char="•"/>
            </a:pPr>
            <a:r>
              <a:rPr lang="en-US" baseline="0" dirty="0" smtClean="0"/>
              <a:t>Only open for youth hunt; now open for “mentored dove hunts”</a:t>
            </a:r>
            <a:endParaRPr lang="en-US" dirty="0" smtClean="0"/>
          </a:p>
        </p:txBody>
      </p:sp>
      <p:sp>
        <p:nvSpPr>
          <p:cNvPr id="4" name="Slide Number Placeholder 3"/>
          <p:cNvSpPr>
            <a:spLocks noGrp="1"/>
          </p:cNvSpPr>
          <p:nvPr>
            <p:ph type="sldNum" sz="quarter" idx="10"/>
          </p:nvPr>
        </p:nvSpPr>
        <p:spPr/>
        <p:txBody>
          <a:bodyPr/>
          <a:lstStyle/>
          <a:p>
            <a:fld id="{E087D327-EE46-4B59-BCBA-051BF9C43E5B}" type="slidenum">
              <a:rPr lang="en-US" smtClean="0"/>
              <a:t>5</a:t>
            </a:fld>
            <a:endParaRPr lang="en-US"/>
          </a:p>
        </p:txBody>
      </p:sp>
    </p:spTree>
    <p:extLst>
      <p:ext uri="{BB962C8B-B14F-4D97-AF65-F5344CB8AC3E}">
        <p14:creationId xmlns:p14="http://schemas.microsoft.com/office/powerpoint/2010/main" val="339287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shows</a:t>
            </a:r>
          </a:p>
          <a:p>
            <a:r>
              <a:rPr lang="en-US" baseline="0" dirty="0" smtClean="0"/>
              <a:t>-Survey quote</a:t>
            </a:r>
          </a:p>
          <a:p>
            <a:r>
              <a:rPr lang="en-US" baseline="0" dirty="0" smtClean="0"/>
              <a:t>-Showing quality mentors made a difference for this individual</a:t>
            </a:r>
          </a:p>
          <a:p>
            <a:r>
              <a:rPr lang="en-US" baseline="0" dirty="0" smtClean="0"/>
              <a:t>-Already saving for her own firearm after just one quality hunting experience</a:t>
            </a:r>
          </a:p>
          <a:p>
            <a:endParaRPr lang="en-US" baseline="0" dirty="0" smtClean="0"/>
          </a:p>
          <a:p>
            <a:r>
              <a:rPr lang="en-US" baseline="0" dirty="0" smtClean="0"/>
              <a:t>**Would not have been as successful without the access to this quality dove field</a:t>
            </a:r>
            <a:endParaRPr lang="en-US" dirty="0"/>
          </a:p>
        </p:txBody>
      </p:sp>
      <p:sp>
        <p:nvSpPr>
          <p:cNvPr id="4" name="Slide Number Placeholder 3"/>
          <p:cNvSpPr>
            <a:spLocks noGrp="1"/>
          </p:cNvSpPr>
          <p:nvPr>
            <p:ph type="sldNum" sz="quarter" idx="10"/>
          </p:nvPr>
        </p:nvSpPr>
        <p:spPr/>
        <p:txBody>
          <a:bodyPr/>
          <a:lstStyle/>
          <a:p>
            <a:fld id="{E087D327-EE46-4B59-BCBA-051BF9C43E5B}" type="slidenum">
              <a:rPr lang="en-US" smtClean="0"/>
              <a:t>6</a:t>
            </a:fld>
            <a:endParaRPr lang="en-US"/>
          </a:p>
        </p:txBody>
      </p:sp>
    </p:spTree>
    <p:extLst>
      <p:ext uri="{BB962C8B-B14F-4D97-AF65-F5344CB8AC3E}">
        <p14:creationId xmlns:p14="http://schemas.microsoft.com/office/powerpoint/2010/main" val="398307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a:t>
            </a:r>
            <a:r>
              <a:rPr lang="en-US" baseline="0" dirty="0" smtClean="0"/>
              <a:t> Hunt**</a:t>
            </a:r>
            <a:endParaRPr lang="en-US" dirty="0" smtClean="0"/>
          </a:p>
          <a:p>
            <a:r>
              <a:rPr lang="en-US" dirty="0" smtClean="0"/>
              <a:t>-Neat to see a</a:t>
            </a:r>
            <a:r>
              <a:rPr lang="en-US" baseline="0" dirty="0" smtClean="0"/>
              <a:t> man at his age, just as excited about his harvest as a young man would be.</a:t>
            </a:r>
          </a:p>
          <a:p>
            <a:r>
              <a:rPr lang="en-US" baseline="0" dirty="0" smtClean="0"/>
              <a:t>----------------------</a:t>
            </a:r>
          </a:p>
          <a:p>
            <a:r>
              <a:rPr lang="en-US" baseline="0" dirty="0" smtClean="0"/>
              <a:t>-Mentors are not giving up their only weekend</a:t>
            </a:r>
          </a:p>
          <a:p>
            <a:r>
              <a:rPr lang="en-US" baseline="0" dirty="0" smtClean="0"/>
              <a:t>-Neither mentors nor mentees need to take off work to try and squeeze in a quick hunt</a:t>
            </a:r>
          </a:p>
          <a:p>
            <a:r>
              <a:rPr lang="en-US" baseline="0" dirty="0" smtClean="0"/>
              <a:t>-More programs, can be offered in more areas across KY (including areas and properties with high deer densities)</a:t>
            </a:r>
          </a:p>
          <a:p>
            <a:r>
              <a:rPr lang="en-US" baseline="0" dirty="0" smtClean="0"/>
              <a:t>-Lower hunting pressure and controlled access</a:t>
            </a:r>
          </a:p>
          <a:p>
            <a:r>
              <a:rPr lang="en-US" baseline="0" dirty="0" smtClean="0"/>
              <a:t>-Landowners and new hunters benefit from a higher success rate</a:t>
            </a:r>
          </a:p>
        </p:txBody>
      </p:sp>
      <p:sp>
        <p:nvSpPr>
          <p:cNvPr id="4" name="Slide Number Placeholder 3"/>
          <p:cNvSpPr>
            <a:spLocks noGrp="1"/>
          </p:cNvSpPr>
          <p:nvPr>
            <p:ph type="sldNum" sz="quarter" idx="10"/>
          </p:nvPr>
        </p:nvSpPr>
        <p:spPr/>
        <p:txBody>
          <a:bodyPr/>
          <a:lstStyle/>
          <a:p>
            <a:fld id="{E087D327-EE46-4B59-BCBA-051BF9C43E5B}" type="slidenum">
              <a:rPr lang="en-US" smtClean="0"/>
              <a:t>9</a:t>
            </a:fld>
            <a:endParaRPr lang="en-US"/>
          </a:p>
        </p:txBody>
      </p:sp>
    </p:spTree>
    <p:extLst>
      <p:ext uri="{BB962C8B-B14F-4D97-AF65-F5344CB8AC3E}">
        <p14:creationId xmlns:p14="http://schemas.microsoft.com/office/powerpoint/2010/main" val="357384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87D327-EE46-4B59-BCBA-051BF9C43E5B}" type="slidenum">
              <a:rPr lang="en-US" smtClean="0"/>
              <a:t>10</a:t>
            </a:fld>
            <a:endParaRPr lang="en-US"/>
          </a:p>
        </p:txBody>
      </p:sp>
    </p:spTree>
    <p:extLst>
      <p:ext uri="{BB962C8B-B14F-4D97-AF65-F5344CB8AC3E}">
        <p14:creationId xmlns:p14="http://schemas.microsoft.com/office/powerpoint/2010/main" val="146367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reg.</a:t>
            </a:r>
            <a:r>
              <a:rPr lang="en-US" baseline="0" dirty="0" smtClean="0"/>
              <a:t> is increasing opportunity for college students who have tight schedules and limited weekends to give up; the fall is a super busy time for them (beginning school, homecoming, fall break, mid-terms, Thanksgiving, finals, extended Christmas break, WORKING, those who already hunt going home to parents land, </a:t>
            </a:r>
            <a:r>
              <a:rPr lang="en-US" baseline="0" dirty="0" err="1" smtClean="0"/>
              <a:t>ect</a:t>
            </a:r>
            <a:r>
              <a:rPr lang="en-US" baseline="0" dirty="0" smtClean="0"/>
              <a:t>.)</a:t>
            </a:r>
          </a:p>
          <a:p>
            <a:endParaRPr lang="en-US" baseline="0" dirty="0" smtClean="0"/>
          </a:p>
          <a:p>
            <a:r>
              <a:rPr lang="en-US" baseline="0" dirty="0" smtClean="0"/>
              <a:t>-Application is currently under review but will be completed by the end of May.</a:t>
            </a:r>
            <a:endParaRPr lang="en-US" dirty="0"/>
          </a:p>
        </p:txBody>
      </p:sp>
      <p:sp>
        <p:nvSpPr>
          <p:cNvPr id="4" name="Slide Number Placeholder 3"/>
          <p:cNvSpPr>
            <a:spLocks noGrp="1"/>
          </p:cNvSpPr>
          <p:nvPr>
            <p:ph type="sldNum" sz="quarter" idx="10"/>
          </p:nvPr>
        </p:nvSpPr>
        <p:spPr/>
        <p:txBody>
          <a:bodyPr/>
          <a:lstStyle/>
          <a:p>
            <a:fld id="{E087D327-EE46-4B59-BCBA-051BF9C43E5B}" type="slidenum">
              <a:rPr lang="en-US" smtClean="0"/>
              <a:t>11</a:t>
            </a:fld>
            <a:endParaRPr lang="en-US"/>
          </a:p>
        </p:txBody>
      </p:sp>
    </p:spTree>
    <p:extLst>
      <p:ext uri="{BB962C8B-B14F-4D97-AF65-F5344CB8AC3E}">
        <p14:creationId xmlns:p14="http://schemas.microsoft.com/office/powerpoint/2010/main" val="250557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98D398-3ED5-4E9B-AE08-4171544F688A}"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44449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8D398-3ED5-4E9B-AE08-4171544F688A}"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153105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8D398-3ED5-4E9B-AE08-4171544F688A}"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411389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8D398-3ED5-4E9B-AE08-4171544F688A}"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22134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98D398-3ED5-4E9B-AE08-4171544F688A}"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298036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98D398-3ED5-4E9B-AE08-4171544F688A}"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36792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98D398-3ED5-4E9B-AE08-4171544F688A}"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390720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98D398-3ED5-4E9B-AE08-4171544F688A}"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183361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8D398-3ED5-4E9B-AE08-4171544F688A}"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105042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8D398-3ED5-4E9B-AE08-4171544F688A}"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7331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8D398-3ED5-4E9B-AE08-4171544F688A}"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F8859-BD0C-48E3-8A0D-E78A5561806A}" type="slidenum">
              <a:rPr lang="en-US" smtClean="0"/>
              <a:t>‹#›</a:t>
            </a:fld>
            <a:endParaRPr lang="en-US"/>
          </a:p>
        </p:txBody>
      </p:sp>
    </p:spTree>
    <p:extLst>
      <p:ext uri="{BB962C8B-B14F-4D97-AF65-F5344CB8AC3E}">
        <p14:creationId xmlns:p14="http://schemas.microsoft.com/office/powerpoint/2010/main" val="381708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8D398-3ED5-4E9B-AE08-4171544F688A}" type="datetimeFigureOut">
              <a:rPr lang="en-US" smtClean="0"/>
              <a:t>5/10/2019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F8859-BD0C-48E3-8A0D-E78A5561806A}" type="slidenum">
              <a:rPr lang="en-US" smtClean="0"/>
              <a:t>‹#›</a:t>
            </a:fld>
            <a:endParaRPr lang="en-US"/>
          </a:p>
        </p:txBody>
      </p:sp>
    </p:spTree>
    <p:extLst>
      <p:ext uri="{BB962C8B-B14F-4D97-AF65-F5344CB8AC3E}">
        <p14:creationId xmlns:p14="http://schemas.microsoft.com/office/powerpoint/2010/main" val="39522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onstantia" panose="02030602050306030303" pitchFamily="18" charset="0"/>
              </a:rPr>
              <a:t>Providing Opportunities for Recruitment</a:t>
            </a:r>
            <a:endParaRPr lang="en-US" b="1" dirty="0">
              <a:latin typeface="Constantia" panose="02030602050306030303" pitchFamily="18" charset="0"/>
            </a:endParaRPr>
          </a:p>
        </p:txBody>
      </p:sp>
      <p:sp>
        <p:nvSpPr>
          <p:cNvPr id="3" name="Subtitle 2"/>
          <p:cNvSpPr>
            <a:spLocks noGrp="1"/>
          </p:cNvSpPr>
          <p:nvPr>
            <p:ph type="subTitle" idx="1"/>
          </p:nvPr>
        </p:nvSpPr>
        <p:spPr>
          <a:xfrm>
            <a:off x="1524000" y="4022452"/>
            <a:ext cx="9144000" cy="1655762"/>
          </a:xfrm>
        </p:spPr>
        <p:txBody>
          <a:bodyPr/>
          <a:lstStyle/>
          <a:p>
            <a:r>
              <a:rPr lang="en-US" dirty="0" smtClean="0">
                <a:latin typeface="Constantia" panose="02030602050306030303" pitchFamily="18" charset="0"/>
              </a:rPr>
              <a:t>Becky Wallen</a:t>
            </a:r>
          </a:p>
          <a:p>
            <a:r>
              <a:rPr lang="en-US" dirty="0" smtClean="0">
                <a:latin typeface="Constantia" panose="02030602050306030303" pitchFamily="18" charset="0"/>
              </a:rPr>
              <a:t>R3 Specialist, Field to Fork Coordinator</a:t>
            </a:r>
          </a:p>
          <a:p>
            <a:r>
              <a:rPr lang="en-US" dirty="0" smtClean="0">
                <a:latin typeface="Constantia" panose="02030602050306030303" pitchFamily="18" charset="0"/>
              </a:rPr>
              <a:t>KY Dept. of Fish and Wildlife Resources</a:t>
            </a:r>
            <a:endParaRPr lang="en-US" dirty="0">
              <a:latin typeface="Constantia" panose="0203060205030603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826" y="5072332"/>
            <a:ext cx="3329173" cy="17856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75" y="5330462"/>
            <a:ext cx="1140664" cy="1448462"/>
          </a:xfrm>
          <a:prstGeom prst="rect">
            <a:avLst/>
          </a:prstGeom>
        </p:spPr>
      </p:pic>
    </p:spTree>
    <p:extLst>
      <p:ext uri="{BB962C8B-B14F-4D97-AF65-F5344CB8AC3E}">
        <p14:creationId xmlns:p14="http://schemas.microsoft.com/office/powerpoint/2010/main" val="953798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nstantia" panose="02030602050306030303" pitchFamily="18" charset="0"/>
              </a:rPr>
              <a:t>Special Deer Hunt Cont.</a:t>
            </a:r>
            <a:endParaRPr lang="en-US" b="1" dirty="0">
              <a:latin typeface="Constantia" panose="02030602050306030303" pitchFamily="18" charset="0"/>
            </a:endParaRPr>
          </a:p>
        </p:txBody>
      </p:sp>
      <p:sp>
        <p:nvSpPr>
          <p:cNvPr id="3" name="Content Placeholder 2"/>
          <p:cNvSpPr>
            <a:spLocks noGrp="1"/>
          </p:cNvSpPr>
          <p:nvPr>
            <p:ph sz="half" idx="1"/>
          </p:nvPr>
        </p:nvSpPr>
        <p:spPr>
          <a:xfrm>
            <a:off x="838200" y="2278825"/>
            <a:ext cx="4957314" cy="4084749"/>
          </a:xfrm>
        </p:spPr>
        <p:txBody>
          <a:bodyPr>
            <a:normAutofit/>
          </a:bodyPr>
          <a:lstStyle/>
          <a:p>
            <a:pPr marL="0" indent="0" algn="ctr">
              <a:buNone/>
            </a:pPr>
            <a:r>
              <a:rPr lang="en-US" sz="3200" dirty="0" smtClean="0"/>
              <a:t>For this new hunter, this </a:t>
            </a:r>
            <a:r>
              <a:rPr lang="en-US" sz="3200" dirty="0"/>
              <a:t>event was the first </a:t>
            </a:r>
            <a:r>
              <a:rPr lang="en-US" sz="3200" dirty="0" smtClean="0"/>
              <a:t>time that he had ever shoot a rifle. Although he </a:t>
            </a:r>
            <a:r>
              <a:rPr lang="en-US" sz="3200" dirty="0"/>
              <a:t>was not able to </a:t>
            </a:r>
            <a:r>
              <a:rPr lang="en-US" sz="3200" dirty="0" smtClean="0"/>
              <a:t>harvest a </a:t>
            </a:r>
            <a:r>
              <a:rPr lang="en-US" sz="3200" dirty="0"/>
              <a:t>deer on this hunt, he said that he was </a:t>
            </a:r>
            <a:r>
              <a:rPr lang="en-US" sz="3200" dirty="0" smtClean="0"/>
              <a:t>just excited </a:t>
            </a:r>
            <a:r>
              <a:rPr lang="en-US" sz="3200" dirty="0"/>
              <a:t>to see deer.</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0756" y="2092213"/>
            <a:ext cx="5106155" cy="3829616"/>
          </a:xfrm>
        </p:spPr>
      </p:pic>
    </p:spTree>
    <p:extLst>
      <p:ext uri="{BB962C8B-B14F-4D97-AF65-F5344CB8AC3E}">
        <p14:creationId xmlns:p14="http://schemas.microsoft.com/office/powerpoint/2010/main" val="1059966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67" y="365125"/>
            <a:ext cx="11283351" cy="1325563"/>
          </a:xfrm>
        </p:spPr>
        <p:txBody>
          <a:bodyPr/>
          <a:lstStyle/>
          <a:p>
            <a:r>
              <a:rPr lang="en-US" b="1" dirty="0" smtClean="0">
                <a:latin typeface="Constantia" panose="02030602050306030303" pitchFamily="18" charset="0"/>
              </a:rPr>
              <a:t>Special Deer Hunts, Future Opportunities</a:t>
            </a:r>
            <a:endParaRPr lang="en-US" b="1" dirty="0">
              <a:latin typeface="Constantia" panose="02030602050306030303" pitchFamily="18" charset="0"/>
            </a:endParaRPr>
          </a:p>
        </p:txBody>
      </p:sp>
      <p:sp>
        <p:nvSpPr>
          <p:cNvPr id="3" name="Content Placeholder 2"/>
          <p:cNvSpPr>
            <a:spLocks noGrp="1"/>
          </p:cNvSpPr>
          <p:nvPr>
            <p:ph idx="1"/>
          </p:nvPr>
        </p:nvSpPr>
        <p:spPr>
          <a:xfrm>
            <a:off x="414067" y="4752535"/>
            <a:ext cx="11283351" cy="1367319"/>
          </a:xfrm>
        </p:spPr>
        <p:txBody>
          <a:bodyPr>
            <a:normAutofit fontScale="92500"/>
          </a:bodyPr>
          <a:lstStyle/>
          <a:p>
            <a:pPr marL="0" indent="0">
              <a:buNone/>
            </a:pPr>
            <a:r>
              <a:rPr lang="en-US" dirty="0" smtClean="0">
                <a:latin typeface="Constantia" panose="02030602050306030303" pitchFamily="18" charset="0"/>
              </a:rPr>
              <a:t>	</a:t>
            </a:r>
          </a:p>
          <a:p>
            <a:pPr marL="0" indent="0">
              <a:buNone/>
            </a:pPr>
            <a:r>
              <a:rPr lang="en-US" sz="3200" dirty="0" smtClean="0">
                <a:latin typeface="Constantia" panose="02030602050306030303" pitchFamily="18" charset="0"/>
              </a:rPr>
              <a:t>How to Apply?  </a:t>
            </a:r>
            <a:r>
              <a:rPr lang="en-US" sz="3200" dirty="0" smtClean="0">
                <a:latin typeface="Constantia" panose="02030602050306030303" pitchFamily="18" charset="0"/>
                <a:sym typeface="Wingdings" panose="05000000000000000000" pitchFamily="2" charset="2"/>
              </a:rPr>
              <a:t>   </a:t>
            </a:r>
            <a:r>
              <a:rPr lang="en-US" sz="3200" dirty="0" smtClean="0">
                <a:latin typeface="Constantia" panose="02030602050306030303" pitchFamily="18" charset="0"/>
              </a:rPr>
              <a:t>Email </a:t>
            </a:r>
            <a:r>
              <a:rPr lang="en-US" sz="3600" b="1" dirty="0" smtClean="0">
                <a:solidFill>
                  <a:srgbClr val="C00000"/>
                </a:solidFill>
                <a:latin typeface="+mj-lt"/>
              </a:rPr>
              <a:t>FW.R3@KY.GOV</a:t>
            </a:r>
            <a:r>
              <a:rPr lang="en-US" sz="3200" b="1" dirty="0" smtClean="0">
                <a:solidFill>
                  <a:srgbClr val="C00000"/>
                </a:solidFill>
                <a:latin typeface="+mj-lt"/>
              </a:rPr>
              <a:t> </a:t>
            </a:r>
            <a:r>
              <a:rPr lang="en-US" sz="3200" b="1" dirty="0" smtClean="0">
                <a:latin typeface="+mj-lt"/>
              </a:rPr>
              <a:t>to request an application.</a:t>
            </a:r>
            <a:endParaRPr lang="en-US" sz="3200" b="1"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929" y="2538839"/>
            <a:ext cx="3130152" cy="14375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513" y="2078243"/>
            <a:ext cx="2102261" cy="2326502"/>
          </a:xfrm>
          <a:prstGeom prst="rect">
            <a:avLst/>
          </a:prstGeom>
        </p:spPr>
      </p:pic>
    </p:spTree>
    <p:extLst>
      <p:ext uri="{BB962C8B-B14F-4D97-AF65-F5344CB8AC3E}">
        <p14:creationId xmlns:p14="http://schemas.microsoft.com/office/powerpoint/2010/main" val="103127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nstantia" panose="02030602050306030303" pitchFamily="18" charset="0"/>
              </a:rPr>
              <a:t>Conclusion</a:t>
            </a:r>
            <a:endParaRPr lang="en-US" b="1" dirty="0">
              <a:latin typeface="Constantia" panose="02030602050306030303" pitchFamily="18" charset="0"/>
            </a:endParaRPr>
          </a:p>
        </p:txBody>
      </p:sp>
      <p:sp>
        <p:nvSpPr>
          <p:cNvPr id="3" name="Content Placeholder 2"/>
          <p:cNvSpPr>
            <a:spLocks noGrp="1"/>
          </p:cNvSpPr>
          <p:nvPr>
            <p:ph idx="1"/>
          </p:nvPr>
        </p:nvSpPr>
        <p:spPr>
          <a:xfrm>
            <a:off x="838200" y="1811458"/>
            <a:ext cx="10515600" cy="4486275"/>
          </a:xfrm>
        </p:spPr>
        <p:txBody>
          <a:bodyPr/>
          <a:lstStyle/>
          <a:p>
            <a:pPr>
              <a:buFont typeface="Wingdings" panose="05000000000000000000" pitchFamily="2" charset="2"/>
              <a:buChar char="ü"/>
            </a:pPr>
            <a:r>
              <a:rPr lang="en-US" sz="3200" dirty="0" smtClean="0"/>
              <a:t>Continuing to successfully recruit new hunters through programs we know work.</a:t>
            </a:r>
          </a:p>
          <a:p>
            <a:pPr>
              <a:buFont typeface="Wingdings" panose="05000000000000000000" pitchFamily="2" charset="2"/>
              <a:buChar char="ü"/>
            </a:pPr>
            <a:r>
              <a:rPr lang="en-US" sz="3200" dirty="0" smtClean="0"/>
              <a:t>Finding specific barriers that limit the ability of the agency and partners to continue successful recruitment and making changes to remove those barriers.</a:t>
            </a:r>
          </a:p>
          <a:p>
            <a:pPr>
              <a:buFont typeface="Wingdings" panose="05000000000000000000" pitchFamily="2" charset="2"/>
              <a:buChar char="ü"/>
            </a:pPr>
            <a:r>
              <a:rPr lang="en-US" sz="3200" b="1" dirty="0" smtClean="0"/>
              <a:t>Quality Workshops, Quality Mentors, Quality Experience</a:t>
            </a:r>
          </a:p>
          <a:p>
            <a:pPr>
              <a:buFont typeface="Wingdings" panose="05000000000000000000" pitchFamily="2" charset="2"/>
              <a:buChar char="ü"/>
            </a:pPr>
            <a:r>
              <a:rPr lang="en-US" sz="3200" dirty="0" smtClean="0"/>
              <a:t>KDFWR moving forward with an R3 mindset can help all partners make a lasting impact</a:t>
            </a:r>
          </a:p>
          <a:p>
            <a:endParaRPr lang="en-US" dirty="0"/>
          </a:p>
        </p:txBody>
      </p:sp>
    </p:spTree>
    <p:extLst>
      <p:ext uri="{BB962C8B-B14F-4D97-AF65-F5344CB8AC3E}">
        <p14:creationId xmlns:p14="http://schemas.microsoft.com/office/powerpoint/2010/main" val="64591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9" y="-12491"/>
            <a:ext cx="12193057" cy="688298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707" t="1680" r="57759" b="74640"/>
          <a:stretch/>
        </p:blipFill>
        <p:spPr>
          <a:xfrm>
            <a:off x="3499945" y="115614"/>
            <a:ext cx="1650124" cy="1629103"/>
          </a:xfrm>
          <a:prstGeom prst="ellipse">
            <a:avLst/>
          </a:prstGeom>
          <a:ln>
            <a:noFill/>
          </a:ln>
          <a:effectLst>
            <a:softEdge rad="112500"/>
          </a:effectLst>
        </p:spPr>
      </p:pic>
      <p:pic>
        <p:nvPicPr>
          <p:cNvPr id="7" name="Picture 6"/>
          <p:cNvPicPr>
            <a:picLocks noChangeAspect="1"/>
          </p:cNvPicPr>
          <p:nvPr/>
        </p:nvPicPr>
        <p:blipFill rotWithShape="1">
          <a:blip r:embed="rId5"/>
          <a:srcRect l="47673" t="28878" r="40344" b="50038"/>
          <a:stretch/>
        </p:blipFill>
        <p:spPr>
          <a:xfrm>
            <a:off x="5812221" y="1975945"/>
            <a:ext cx="1460938" cy="1450427"/>
          </a:xfrm>
          <a:prstGeom prst="ellipse">
            <a:avLst/>
          </a:prstGeom>
          <a:ln>
            <a:noFill/>
          </a:ln>
          <a:effectLst>
            <a:softEdge rad="112500"/>
          </a:effectLst>
        </p:spPr>
      </p:pic>
      <p:pic>
        <p:nvPicPr>
          <p:cNvPr id="8" name="Picture 7"/>
          <p:cNvPicPr>
            <a:picLocks noChangeAspect="1"/>
          </p:cNvPicPr>
          <p:nvPr/>
        </p:nvPicPr>
        <p:blipFill rotWithShape="1">
          <a:blip r:embed="rId5"/>
          <a:srcRect l="48535" t="62338" r="41983" b="21621"/>
          <a:stretch/>
        </p:blipFill>
        <p:spPr>
          <a:xfrm>
            <a:off x="5917324" y="4277710"/>
            <a:ext cx="1156138" cy="1103587"/>
          </a:xfrm>
          <a:prstGeom prst="ellipse">
            <a:avLst/>
          </a:prstGeom>
          <a:ln>
            <a:noFill/>
          </a:ln>
          <a:effectLst>
            <a:softEdge rad="112500"/>
          </a:effectLst>
        </p:spPr>
      </p:pic>
    </p:spTree>
    <p:extLst>
      <p:ext uri="{BB962C8B-B14F-4D97-AF65-F5344CB8AC3E}">
        <p14:creationId xmlns:p14="http://schemas.microsoft.com/office/powerpoint/2010/main" val="27098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500" fill="hold"/>
                                        <p:tgtEl>
                                          <p:spTgt spid="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24" presetClass="emph" presetSubtype="0" fill="hold" nodeType="clickEffect">
                                  <p:stCondLst>
                                    <p:cond delay="0"/>
                                  </p:stCondLst>
                                  <p:childTnLst>
                                    <p:animClr clrSpc="hsl" dir="cw">
                                      <p:cBhvr override="childStyle">
                                        <p:cTn id="18" dur="500" fill="hold"/>
                                        <p:tgtEl>
                                          <p:spTgt spid="2"/>
                                        </p:tgtEl>
                                        <p:attrNameLst>
                                          <p:attrName>style.color</p:attrName>
                                        </p:attrNameLst>
                                      </p:cBhvr>
                                      <p:by>
                                        <p:hsl h="0" s="-12549" l="-25098"/>
                                      </p:by>
                                    </p:animClr>
                                    <p:animClr clrSpc="hsl" dir="cw">
                                      <p:cBhvr>
                                        <p:cTn id="19" dur="500" fill="hold"/>
                                        <p:tgtEl>
                                          <p:spTgt spid="2"/>
                                        </p:tgtEl>
                                        <p:attrNameLst>
                                          <p:attrName>fillcolor</p:attrName>
                                        </p:attrNameLst>
                                      </p:cBhvr>
                                      <p:by>
                                        <p:hsl h="0" s="-12549" l="-25098"/>
                                      </p:by>
                                    </p:animClr>
                                    <p:animClr clrSpc="hsl" dir="cw">
                                      <p:cBhvr>
                                        <p:cTn id="20" dur="500" fill="hold"/>
                                        <p:tgtEl>
                                          <p:spTgt spid="2"/>
                                        </p:tgtEl>
                                        <p:attrNameLst>
                                          <p:attrName>stroke.color</p:attrName>
                                        </p:attrNameLst>
                                      </p:cBhvr>
                                      <p:by>
                                        <p:hsl h="0" s="-12549" l="-25098"/>
                                      </p:by>
                                    </p:animClr>
                                    <p:set>
                                      <p:cBhvr>
                                        <p:cTn id="21"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5408" y="-69012"/>
            <a:ext cx="3526766" cy="1325563"/>
          </a:xfrm>
        </p:spPr>
        <p:txBody>
          <a:bodyPr/>
          <a:lstStyle/>
          <a:p>
            <a:r>
              <a:rPr lang="en-US" b="1" u="sng" dirty="0" smtClean="0">
                <a:latin typeface="Constantia" panose="02030602050306030303" pitchFamily="18" charset="0"/>
              </a:rPr>
              <a:t>Field to Fork</a:t>
            </a:r>
            <a:endParaRPr lang="en-US" b="1" u="sng" dirty="0">
              <a:latin typeface="Constantia" panose="02030602050306030303" pitchFamily="18" charset="0"/>
            </a:endParaRPr>
          </a:p>
        </p:txBody>
      </p:sp>
      <p:sp>
        <p:nvSpPr>
          <p:cNvPr id="3" name="Content Placeholder 2"/>
          <p:cNvSpPr>
            <a:spLocks noGrp="1"/>
          </p:cNvSpPr>
          <p:nvPr>
            <p:ph idx="1"/>
          </p:nvPr>
        </p:nvSpPr>
        <p:spPr>
          <a:xfrm>
            <a:off x="672860" y="1017114"/>
            <a:ext cx="7911861" cy="5055079"/>
          </a:xfrm>
        </p:spPr>
        <p:txBody>
          <a:bodyPr>
            <a:normAutofit/>
          </a:bodyPr>
          <a:lstStyle/>
          <a:p>
            <a:pPr marL="0" indent="0">
              <a:buNone/>
            </a:pPr>
            <a:r>
              <a:rPr lang="en-US" b="1" u="sng" dirty="0" smtClean="0"/>
              <a:t>2010</a:t>
            </a:r>
            <a:r>
              <a:rPr lang="en-US" b="1" u="sng" dirty="0"/>
              <a:t>:</a:t>
            </a:r>
            <a:r>
              <a:rPr lang="en-US" b="1" dirty="0" smtClean="0"/>
              <a:t> </a:t>
            </a:r>
            <a:r>
              <a:rPr lang="en-US" dirty="0" smtClean="0"/>
              <a:t>First Learn to hunt deer for food program for 	adults</a:t>
            </a:r>
          </a:p>
          <a:p>
            <a:pPr marL="0" indent="0">
              <a:buNone/>
            </a:pPr>
            <a:r>
              <a:rPr lang="en-US" b="1" u="sng" dirty="0" smtClean="0"/>
              <a:t>2013:</a:t>
            </a:r>
            <a:r>
              <a:rPr lang="en-US" dirty="0" smtClean="0"/>
              <a:t> First 2 Collegiate programs for deer</a:t>
            </a:r>
          </a:p>
          <a:p>
            <a:pPr marL="0" indent="0">
              <a:buNone/>
            </a:pPr>
            <a:r>
              <a:rPr lang="en-US" b="1" u="sng" dirty="0" smtClean="0"/>
              <a:t>2014:</a:t>
            </a:r>
            <a:r>
              <a:rPr lang="en-US" dirty="0" smtClean="0"/>
              <a:t> Field to Fork became the official learn to hunt 	program for adults hosted by KDFWR</a:t>
            </a:r>
          </a:p>
          <a:p>
            <a:pPr marL="0" indent="0">
              <a:buNone/>
            </a:pPr>
            <a:r>
              <a:rPr lang="en-US" b="1" u="sng" dirty="0" smtClean="0"/>
              <a:t>2016:</a:t>
            </a:r>
            <a:r>
              <a:rPr lang="en-US" dirty="0" smtClean="0"/>
              <a:t> First Field to Fork: Turkey</a:t>
            </a:r>
          </a:p>
          <a:p>
            <a:pPr marL="0" indent="0">
              <a:buNone/>
            </a:pPr>
            <a:r>
              <a:rPr lang="en-US" b="1" u="sng" dirty="0" smtClean="0"/>
              <a:t>2017:</a:t>
            </a:r>
            <a:r>
              <a:rPr lang="en-US" dirty="0" smtClean="0"/>
              <a:t> First Field to Fork: Waterfowl and Quail</a:t>
            </a:r>
          </a:p>
          <a:p>
            <a:pPr marL="0" indent="0">
              <a:buNone/>
            </a:pPr>
            <a:r>
              <a:rPr lang="en-US" b="1" u="sng" dirty="0" smtClean="0"/>
              <a:t>2018:</a:t>
            </a:r>
            <a:r>
              <a:rPr lang="en-US" dirty="0" smtClean="0"/>
              <a:t> First Field to Fork: Dove</a:t>
            </a:r>
          </a:p>
          <a:p>
            <a:pPr marL="0" indent="0">
              <a:buNone/>
            </a:pPr>
            <a:r>
              <a:rPr lang="en-US" b="1" u="sng" dirty="0" smtClean="0"/>
              <a:t>2019:</a:t>
            </a:r>
            <a:r>
              <a:rPr lang="en-US" dirty="0" smtClean="0"/>
              <a:t> First Field to Fork: Squirrel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117" y="79138"/>
            <a:ext cx="3824377" cy="3581559"/>
          </a:xfrm>
          <a:prstGeom prst="rect">
            <a:avLst/>
          </a:prstGeom>
        </p:spPr>
      </p:pic>
      <p:sp>
        <p:nvSpPr>
          <p:cNvPr id="6" name="Rectangle 5"/>
          <p:cNvSpPr/>
          <p:nvPr/>
        </p:nvSpPr>
        <p:spPr>
          <a:xfrm>
            <a:off x="138023" y="5315423"/>
            <a:ext cx="11852694"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u="sng" dirty="0">
                <a:ln/>
                <a:solidFill>
                  <a:srgbClr val="C00000"/>
                </a:solidFill>
              </a:rPr>
              <a:t>To Date</a:t>
            </a:r>
            <a:r>
              <a:rPr lang="en-US" sz="4800" b="1" dirty="0">
                <a:ln/>
                <a:solidFill>
                  <a:srgbClr val="C00000"/>
                </a:solidFill>
              </a:rPr>
              <a:t>: 40 total Field to Fork workshops and Mentored Hunts</a:t>
            </a:r>
          </a:p>
        </p:txBody>
      </p:sp>
    </p:spTree>
    <p:extLst>
      <p:ext uri="{BB962C8B-B14F-4D97-AF65-F5344CB8AC3E}">
        <p14:creationId xmlns:p14="http://schemas.microsoft.com/office/powerpoint/2010/main" val="165274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onstantia" panose="02030602050306030303" pitchFamily="18" charset="0"/>
              </a:rPr>
              <a:t>Creating a </a:t>
            </a:r>
            <a:r>
              <a:rPr lang="en-US" b="1" u="sng" dirty="0" smtClean="0">
                <a:latin typeface="Constantia" panose="02030602050306030303" pitchFamily="18" charset="0"/>
              </a:rPr>
              <a:t>Quality </a:t>
            </a:r>
            <a:r>
              <a:rPr lang="en-US" b="1" u="sng" dirty="0">
                <a:latin typeface="Constantia" panose="02030602050306030303" pitchFamily="18" charset="0"/>
              </a:rPr>
              <a:t>E</a:t>
            </a:r>
            <a:r>
              <a:rPr lang="en-US" b="1" u="sng" dirty="0" smtClean="0">
                <a:latin typeface="Constantia" panose="02030602050306030303" pitchFamily="18" charset="0"/>
              </a:rPr>
              <a:t>xperience</a:t>
            </a:r>
            <a:endParaRPr lang="en-US" b="1" u="sng" dirty="0">
              <a:latin typeface="Constantia" panose="02030602050306030303" pitchFamily="18" charset="0"/>
            </a:endParaRPr>
          </a:p>
        </p:txBody>
      </p:sp>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66" t="16988"/>
          <a:stretch/>
        </p:blipFill>
        <p:spPr>
          <a:xfrm>
            <a:off x="1119674" y="1870233"/>
            <a:ext cx="4151816" cy="4587716"/>
          </a:xfrm>
        </p:spPr>
      </p:pic>
      <p:sp>
        <p:nvSpPr>
          <p:cNvPr id="6" name="Content Placeholder 5"/>
          <p:cNvSpPr>
            <a:spLocks noGrp="1"/>
          </p:cNvSpPr>
          <p:nvPr>
            <p:ph sz="half" idx="2"/>
          </p:nvPr>
        </p:nvSpPr>
        <p:spPr>
          <a:xfrm>
            <a:off x="6172200" y="1825624"/>
            <a:ext cx="5048250" cy="4632325"/>
          </a:xfrm>
        </p:spPr>
        <p:txBody>
          <a:bodyPr>
            <a:normAutofit/>
          </a:bodyPr>
          <a:lstStyle/>
          <a:p>
            <a:pPr marL="0" indent="0">
              <a:buNone/>
            </a:pPr>
            <a:r>
              <a:rPr lang="en-US" dirty="0" smtClean="0"/>
              <a:t>	“Field to Fork showed me how to hunt, how to field dress and, more importantly, how to safely handle the meat.”</a:t>
            </a:r>
          </a:p>
          <a:p>
            <a:pPr marL="0" indent="0">
              <a:buNone/>
            </a:pPr>
            <a:r>
              <a:rPr lang="en-US" dirty="0"/>
              <a:t>	</a:t>
            </a:r>
            <a:r>
              <a:rPr lang="en-US" dirty="0" smtClean="0"/>
              <a:t>“Going hunting with a mentor was the most important part to me… I got more out the experience than just [one] shot could have done.”</a:t>
            </a:r>
          </a:p>
          <a:p>
            <a:pPr marL="0" indent="0">
              <a:buNone/>
            </a:pPr>
            <a:r>
              <a:rPr lang="en-US" dirty="0" smtClean="0"/>
              <a:t>-Tim Wolfe, first-time hunter</a:t>
            </a:r>
          </a:p>
        </p:txBody>
      </p:sp>
    </p:spTree>
    <p:extLst>
      <p:ext uri="{BB962C8B-B14F-4D97-AF65-F5344CB8AC3E}">
        <p14:creationId xmlns:p14="http://schemas.microsoft.com/office/powerpoint/2010/main" val="192462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onstantia" panose="02030602050306030303" pitchFamily="18" charset="0"/>
              </a:rPr>
              <a:t>Camp Robert Webb, Field to Fork: Dove</a:t>
            </a:r>
            <a:endParaRPr lang="en-US" b="1" dirty="0">
              <a:latin typeface="Constantia" panose="02030602050306030303" pitchFamily="18" charset="0"/>
            </a:endParaRP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721" t="32823" r="8088"/>
          <a:stretch/>
        </p:blipFill>
        <p:spPr>
          <a:xfrm>
            <a:off x="1269830" y="2193131"/>
            <a:ext cx="5540271" cy="3315494"/>
          </a:xfrm>
        </p:spPr>
      </p:pic>
      <p:pic>
        <p:nvPicPr>
          <p:cNvPr id="8" name="Content Placeholder 7"/>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555" t="11018"/>
          <a:stretch/>
        </p:blipFill>
        <p:spPr>
          <a:xfrm>
            <a:off x="7413729" y="1829197"/>
            <a:ext cx="3360862" cy="4043362"/>
          </a:xfrm>
        </p:spPr>
      </p:pic>
    </p:spTree>
    <p:extLst>
      <p:ext uri="{BB962C8B-B14F-4D97-AF65-F5344CB8AC3E}">
        <p14:creationId xmlns:p14="http://schemas.microsoft.com/office/powerpoint/2010/main" val="2613171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39" y="402955"/>
            <a:ext cx="5581650" cy="1325563"/>
          </a:xfrm>
        </p:spPr>
        <p:txBody>
          <a:bodyPr/>
          <a:lstStyle/>
          <a:p>
            <a:pPr algn="ctr"/>
            <a:r>
              <a:rPr lang="en-US" b="1" dirty="0" smtClean="0">
                <a:latin typeface="Constantia" panose="02030602050306030303" pitchFamily="18" charset="0"/>
              </a:rPr>
              <a:t>Field </a:t>
            </a:r>
            <a:r>
              <a:rPr lang="en-US" b="1" dirty="0">
                <a:latin typeface="Constantia" panose="02030602050306030303" pitchFamily="18" charset="0"/>
              </a:rPr>
              <a:t>to Fork: </a:t>
            </a:r>
            <a:r>
              <a:rPr lang="en-US" b="1" dirty="0" smtClean="0">
                <a:latin typeface="Constantia" panose="02030602050306030303" pitchFamily="18" charset="0"/>
              </a:rPr>
              <a:t>Dove, Cont.</a:t>
            </a:r>
            <a:endParaRPr lang="en-US" dirty="0"/>
          </a:p>
        </p:txBody>
      </p:sp>
      <p:sp>
        <p:nvSpPr>
          <p:cNvPr id="3" name="Content Placeholder 2"/>
          <p:cNvSpPr>
            <a:spLocks noGrp="1"/>
          </p:cNvSpPr>
          <p:nvPr>
            <p:ph sz="half" idx="1"/>
          </p:nvPr>
        </p:nvSpPr>
        <p:spPr>
          <a:xfrm>
            <a:off x="6245815" y="635431"/>
            <a:ext cx="5570188" cy="6059836"/>
          </a:xfrm>
        </p:spPr>
        <p:txBody>
          <a:bodyPr>
            <a:normAutofit lnSpcReduction="10000"/>
          </a:bodyPr>
          <a:lstStyle/>
          <a:p>
            <a:pPr marL="171450" indent="-171450"/>
            <a:r>
              <a:rPr lang="en-US" dirty="0">
                <a:latin typeface="Constantia" panose="02030602050306030303" pitchFamily="18" charset="0"/>
              </a:rPr>
              <a:t>57% of the participants filled out the HIP survey for the first time</a:t>
            </a:r>
          </a:p>
          <a:p>
            <a:pPr marL="171450" indent="-171450"/>
            <a:r>
              <a:rPr lang="en-US" dirty="0">
                <a:latin typeface="Constantia" panose="02030602050306030303" pitchFamily="18" charset="0"/>
              </a:rPr>
              <a:t>One participant has already filled out the HIP survey for 2019 = intent to hunt migratory birds </a:t>
            </a:r>
            <a:r>
              <a:rPr lang="en-US" dirty="0" smtClean="0">
                <a:latin typeface="Constantia" panose="02030602050306030303" pitchFamily="18" charset="0"/>
              </a:rPr>
              <a:t>again</a:t>
            </a:r>
          </a:p>
          <a:p>
            <a:pPr marL="0" indent="0">
              <a:buNone/>
            </a:pPr>
            <a:endParaRPr lang="en-US" dirty="0" smtClean="0">
              <a:latin typeface="Constantia" panose="02030602050306030303" pitchFamily="18" charset="0"/>
            </a:endParaRPr>
          </a:p>
          <a:p>
            <a:pPr marL="0" indent="0">
              <a:buNone/>
            </a:pPr>
            <a:r>
              <a:rPr lang="en-US" dirty="0" smtClean="0">
                <a:latin typeface="Constantia" panose="02030602050306030303" pitchFamily="18" charset="0"/>
              </a:rPr>
              <a:t>	</a:t>
            </a:r>
            <a:r>
              <a:rPr lang="en-US" sz="2200" dirty="0" smtClean="0">
                <a:latin typeface="Arial Narrow" panose="020B0606020202030204" pitchFamily="34" charset="0"/>
              </a:rPr>
              <a:t>“I am extremely grateful to [my mentor] that he was able to talk to me throughout the hunt, shared his personal shotgun with me (which I liked enough to be saving up to purchase), and was encouraging even when I was not so great.”</a:t>
            </a:r>
          </a:p>
          <a:p>
            <a:pPr marL="0" indent="0">
              <a:buNone/>
            </a:pPr>
            <a:r>
              <a:rPr lang="en-US" sz="2200" dirty="0">
                <a:latin typeface="Arial Narrow" panose="020B0606020202030204" pitchFamily="34" charset="0"/>
              </a:rPr>
              <a:t>	</a:t>
            </a:r>
            <a:r>
              <a:rPr lang="en-US" sz="2200" dirty="0" smtClean="0">
                <a:latin typeface="Arial Narrow" panose="020B0606020202030204" pitchFamily="34" charset="0"/>
              </a:rPr>
              <a:t>“[My mentor] was involved, invested, and encouraging at all times. I’d pay good money to have a mentor like that take me under his wing and really help me flourish as a relatively new hunter.”</a:t>
            </a:r>
          </a:p>
          <a:p>
            <a:pPr marL="0" indent="0">
              <a:buNone/>
            </a:pPr>
            <a:r>
              <a:rPr lang="en-US" sz="2200" dirty="0">
                <a:latin typeface="Arial Narrow" panose="020B0606020202030204" pitchFamily="34" charset="0"/>
              </a:rPr>
              <a:t>	</a:t>
            </a:r>
            <a:r>
              <a:rPr lang="en-US" sz="2200" dirty="0" smtClean="0">
                <a:latin typeface="Arial Narrow" panose="020B0606020202030204" pitchFamily="34" charset="0"/>
              </a:rPr>
              <a:t>– First time Dove Hunter</a:t>
            </a:r>
            <a:endParaRPr lang="en-US" sz="2200" dirty="0">
              <a:latin typeface="Arial Narrow" panose="020B0606020202030204" pitchFamily="34" charset="0"/>
            </a:endParaRPr>
          </a:p>
          <a:p>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500" t="8803" r="20588" b="1492"/>
          <a:stretch/>
        </p:blipFill>
        <p:spPr>
          <a:xfrm>
            <a:off x="891894" y="2108716"/>
            <a:ext cx="4267200" cy="4290646"/>
          </a:xfrm>
        </p:spPr>
      </p:pic>
    </p:spTree>
    <p:extLst>
      <p:ext uri="{BB962C8B-B14F-4D97-AF65-F5344CB8AC3E}">
        <p14:creationId xmlns:p14="http://schemas.microsoft.com/office/powerpoint/2010/main" val="134458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nstantia" panose="02030602050306030303" pitchFamily="18" charset="0"/>
              </a:rPr>
              <a:t>Special Deer Hunt Regulations</a:t>
            </a:r>
            <a:endParaRPr lang="en-US" b="1" dirty="0">
              <a:latin typeface="Constantia" panose="02030602050306030303" pitchFamily="18" charset="0"/>
            </a:endParaRPr>
          </a:p>
        </p:txBody>
      </p:sp>
      <p:sp>
        <p:nvSpPr>
          <p:cNvPr id="3" name="Content Placeholder 2"/>
          <p:cNvSpPr>
            <a:spLocks noGrp="1"/>
          </p:cNvSpPr>
          <p:nvPr>
            <p:ph idx="1"/>
          </p:nvPr>
        </p:nvSpPr>
        <p:spPr>
          <a:xfrm>
            <a:off x="1150374" y="2256503"/>
            <a:ext cx="10203425" cy="3920460"/>
          </a:xfrm>
        </p:spPr>
        <p:txBody>
          <a:bodyPr>
            <a:normAutofit/>
          </a:bodyPr>
          <a:lstStyle/>
          <a:p>
            <a:pPr marL="0" indent="0">
              <a:buNone/>
            </a:pPr>
            <a:r>
              <a:rPr lang="en-US" sz="3600" b="1" u="sng" dirty="0" smtClean="0"/>
              <a:t>Special deer hunt</a:t>
            </a:r>
            <a:r>
              <a:rPr lang="en-US" sz="3600" dirty="0" smtClean="0"/>
              <a:t>: a hunt for one or two days, 	sponsored and overseen by the department on 	private land that allows a novice deer hunter to 	use a modern gun outside of modern gun deer 	season, so long as the hunt overlaps other 	open deer hunting seasons.</a:t>
            </a:r>
            <a:endParaRPr lang="en-US" sz="3600" dirty="0"/>
          </a:p>
        </p:txBody>
      </p:sp>
    </p:spTree>
    <p:extLst>
      <p:ext uri="{BB962C8B-B14F-4D97-AF65-F5344CB8AC3E}">
        <p14:creationId xmlns:p14="http://schemas.microsoft.com/office/powerpoint/2010/main" val="3982590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nstantia" panose="02030602050306030303" pitchFamily="18" charset="0"/>
              </a:rPr>
              <a:t>Special Deer Hunt Regulations</a:t>
            </a:r>
            <a:endParaRPr lang="en-US" dirty="0"/>
          </a:p>
        </p:txBody>
      </p:sp>
      <p:sp>
        <p:nvSpPr>
          <p:cNvPr id="3" name="Content Placeholder 2"/>
          <p:cNvSpPr>
            <a:spLocks noGrp="1"/>
          </p:cNvSpPr>
          <p:nvPr>
            <p:ph idx="1"/>
          </p:nvPr>
        </p:nvSpPr>
        <p:spPr>
          <a:xfrm>
            <a:off x="1179870" y="1690688"/>
            <a:ext cx="10173929" cy="4724860"/>
          </a:xfrm>
        </p:spPr>
        <p:txBody>
          <a:bodyPr>
            <a:normAutofit lnSpcReduction="10000"/>
          </a:bodyPr>
          <a:lstStyle/>
          <a:p>
            <a:pPr>
              <a:lnSpc>
                <a:spcPct val="110000"/>
              </a:lnSpc>
              <a:buFont typeface="Wingdings" panose="05000000000000000000" pitchFamily="2" charset="2"/>
              <a:buChar char="ü"/>
            </a:pPr>
            <a:r>
              <a:rPr lang="en-US" dirty="0"/>
              <a:t>Application </a:t>
            </a:r>
            <a:r>
              <a:rPr lang="en-US" dirty="0" smtClean="0"/>
              <a:t>submitted and approved</a:t>
            </a:r>
            <a:endParaRPr lang="en-US" dirty="0"/>
          </a:p>
          <a:p>
            <a:pPr>
              <a:lnSpc>
                <a:spcPct val="110000"/>
              </a:lnSpc>
              <a:buFont typeface="Wingdings" panose="05000000000000000000" pitchFamily="2" charset="2"/>
              <a:buChar char="ü"/>
            </a:pPr>
            <a:r>
              <a:rPr lang="en-US" dirty="0"/>
              <a:t>Novice Deer Hunter is a person who has not harvested more than </a:t>
            </a:r>
            <a:r>
              <a:rPr lang="en-US" dirty="0" smtClean="0"/>
              <a:t>	two deer </a:t>
            </a:r>
            <a:r>
              <a:rPr lang="en-US" dirty="0"/>
              <a:t>in KY in the last ten years.</a:t>
            </a:r>
          </a:p>
          <a:p>
            <a:pPr>
              <a:lnSpc>
                <a:spcPct val="110000"/>
              </a:lnSpc>
              <a:buFont typeface="Wingdings" panose="05000000000000000000" pitchFamily="2" charset="2"/>
              <a:buChar char="ü"/>
            </a:pPr>
            <a:r>
              <a:rPr lang="en-US" dirty="0"/>
              <a:t>Novice Deer Hunter is a KY resident, student, or member of the US </a:t>
            </a:r>
            <a:r>
              <a:rPr lang="en-US" dirty="0" smtClean="0"/>
              <a:t>	military </a:t>
            </a:r>
            <a:r>
              <a:rPr lang="en-US" dirty="0"/>
              <a:t>and their spouse or children stationed at a military </a:t>
            </a:r>
            <a:r>
              <a:rPr lang="en-US" dirty="0" smtClean="0"/>
              <a:t>	base in KY</a:t>
            </a:r>
            <a:endParaRPr lang="en-US" dirty="0"/>
          </a:p>
          <a:p>
            <a:pPr>
              <a:lnSpc>
                <a:spcPct val="110000"/>
              </a:lnSpc>
              <a:buFont typeface="Wingdings" panose="05000000000000000000" pitchFamily="2" charset="2"/>
              <a:buChar char="ü"/>
            </a:pPr>
            <a:r>
              <a:rPr lang="en-US" dirty="0"/>
              <a:t>Minimum of ten novice deer hunters</a:t>
            </a:r>
          </a:p>
          <a:p>
            <a:pPr>
              <a:lnSpc>
                <a:spcPct val="110000"/>
              </a:lnSpc>
              <a:buFont typeface="Wingdings" panose="05000000000000000000" pitchFamily="2" charset="2"/>
              <a:buChar char="ü"/>
            </a:pPr>
            <a:r>
              <a:rPr lang="en-US" dirty="0"/>
              <a:t>Novice hunters are licensed and follow all other requirements for </a:t>
            </a:r>
            <a:r>
              <a:rPr lang="en-US" dirty="0" smtClean="0"/>
              <a:t>	deer hunting</a:t>
            </a:r>
            <a:endParaRPr lang="en-US" dirty="0"/>
          </a:p>
          <a:p>
            <a:endParaRPr lang="en-US" dirty="0"/>
          </a:p>
        </p:txBody>
      </p:sp>
    </p:spTree>
    <p:extLst>
      <p:ext uri="{BB962C8B-B14F-4D97-AF65-F5344CB8AC3E}">
        <p14:creationId xmlns:p14="http://schemas.microsoft.com/office/powerpoint/2010/main" val="354027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nstantia" panose="02030602050306030303" pitchFamily="18" charset="0"/>
              </a:rPr>
              <a:t>Special Deer Hunt</a:t>
            </a:r>
            <a:r>
              <a:rPr lang="en-US" b="1" dirty="0">
                <a:latin typeface="Constantia" panose="02030602050306030303" pitchFamily="18" charset="0"/>
              </a:rPr>
              <a:t> </a:t>
            </a:r>
            <a:r>
              <a:rPr lang="en-US" b="1" dirty="0" smtClean="0">
                <a:latin typeface="Constantia" panose="02030602050306030303" pitchFamily="18" charset="0"/>
              </a:rPr>
              <a:t>Cont.</a:t>
            </a:r>
            <a:endParaRPr lang="en-US" b="1" dirty="0">
              <a:latin typeface="Constantia" panose="02030602050306030303" pitchFamily="18" charset="0"/>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3417" y="2792690"/>
            <a:ext cx="5006347" cy="3754760"/>
          </a:xfrm>
        </p:spPr>
      </p:pic>
      <p:sp>
        <p:nvSpPr>
          <p:cNvPr id="7" name="Text Placeholder 6"/>
          <p:cNvSpPr>
            <a:spLocks noGrp="1"/>
          </p:cNvSpPr>
          <p:nvPr>
            <p:ph type="body" idx="1"/>
          </p:nvPr>
        </p:nvSpPr>
        <p:spPr>
          <a:xfrm>
            <a:off x="655608" y="1681163"/>
            <a:ext cx="5341967" cy="961935"/>
          </a:xfrm>
        </p:spPr>
        <p:txBody>
          <a:bodyPr>
            <a:normAutofit/>
          </a:bodyPr>
          <a:lstStyle/>
          <a:p>
            <a:r>
              <a:rPr lang="en-US" sz="2000" b="0" dirty="0" smtClean="0"/>
              <a:t>After </a:t>
            </a:r>
            <a:r>
              <a:rPr lang="en-US" sz="2000" b="0" dirty="0"/>
              <a:t>shooting his first deer, a nice </a:t>
            </a:r>
            <a:r>
              <a:rPr lang="en-US" sz="2000" b="0" dirty="0" smtClean="0"/>
              <a:t>9 point </a:t>
            </a:r>
            <a:r>
              <a:rPr lang="en-US" sz="2000" b="0" dirty="0"/>
              <a:t>buck, </a:t>
            </a:r>
            <a:r>
              <a:rPr lang="en-US" sz="2000" b="0" dirty="0" smtClean="0"/>
              <a:t>the new hunter on the right </a:t>
            </a:r>
            <a:r>
              <a:rPr lang="en-US" sz="2000" b="0" dirty="0"/>
              <a:t>said, “I </a:t>
            </a:r>
            <a:r>
              <a:rPr lang="en-US" sz="2000" b="0" dirty="0" smtClean="0"/>
              <a:t>can’t wait </a:t>
            </a:r>
            <a:r>
              <a:rPr lang="en-US" sz="2000" b="0" dirty="0"/>
              <a:t>to </a:t>
            </a:r>
            <a:r>
              <a:rPr lang="en-US" sz="2000" b="0" dirty="0" smtClean="0"/>
              <a:t>call my </a:t>
            </a:r>
            <a:r>
              <a:rPr lang="en-US" sz="2000" b="0" dirty="0"/>
              <a:t>dad!”</a:t>
            </a:r>
          </a:p>
        </p:txBody>
      </p:sp>
      <p:sp>
        <p:nvSpPr>
          <p:cNvPr id="10" name="TextBox 9"/>
          <p:cNvSpPr txBox="1"/>
          <p:nvPr/>
        </p:nvSpPr>
        <p:spPr>
          <a:xfrm>
            <a:off x="6363477" y="1886437"/>
            <a:ext cx="5411755" cy="4031873"/>
          </a:xfrm>
          <a:prstGeom prst="rect">
            <a:avLst/>
          </a:prstGeom>
          <a:noFill/>
        </p:spPr>
        <p:txBody>
          <a:bodyPr wrap="square" rtlCol="0">
            <a:spAutoFit/>
          </a:bodyPr>
          <a:lstStyle/>
          <a:p>
            <a:pPr marL="285750" indent="-285750">
              <a:buFont typeface="Wingdings" panose="05000000000000000000" pitchFamily="2" charset="2"/>
              <a:buChar char="ü"/>
            </a:pPr>
            <a:r>
              <a:rPr lang="en-US" sz="3200" dirty="0" smtClean="0"/>
              <a:t>Mentors have more flexibility</a:t>
            </a:r>
          </a:p>
          <a:p>
            <a:pPr marL="285750" indent="-285750">
              <a:buFont typeface="Wingdings" panose="05000000000000000000" pitchFamily="2" charset="2"/>
              <a:buChar char="ü"/>
            </a:pPr>
            <a:r>
              <a:rPr lang="en-US" sz="3200" dirty="0" smtClean="0"/>
              <a:t>New hunters have more opportunity (more programs available)</a:t>
            </a:r>
          </a:p>
          <a:p>
            <a:pPr marL="285750" indent="-285750">
              <a:buFont typeface="Wingdings" panose="05000000000000000000" pitchFamily="2" charset="2"/>
              <a:buChar char="ü"/>
            </a:pPr>
            <a:r>
              <a:rPr lang="en-US" sz="3200" dirty="0" smtClean="0"/>
              <a:t>Lower hunting pressure for a quality first time experience</a:t>
            </a:r>
          </a:p>
          <a:p>
            <a:pPr marL="285750" indent="-285750">
              <a:buFont typeface="Wingdings" panose="05000000000000000000" pitchFamily="2" charset="2"/>
              <a:buChar char="ü"/>
            </a:pPr>
            <a:r>
              <a:rPr lang="en-US" sz="3200" dirty="0" smtClean="0"/>
              <a:t>Landowners benefit from higher success rate</a:t>
            </a:r>
          </a:p>
        </p:txBody>
      </p:sp>
    </p:spTree>
    <p:extLst>
      <p:ext uri="{BB962C8B-B14F-4D97-AF65-F5344CB8AC3E}">
        <p14:creationId xmlns:p14="http://schemas.microsoft.com/office/powerpoint/2010/main" val="828775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7E4A666D17B24DA0BDDEA2DB1609A3" ma:contentTypeVersion="2" ma:contentTypeDescription="Create a new document." ma:contentTypeScope="" ma:versionID="7e1f222ffa8a628bd819060c98ab19e7">
  <xsd:schema xmlns:xsd="http://www.w3.org/2001/XMLSchema" xmlns:xs="http://www.w3.org/2001/XMLSchema" xmlns:p="http://schemas.microsoft.com/office/2006/metadata/properties" xmlns:ns1="http://schemas.microsoft.com/sharepoint/v3" xmlns:ns2="580c6a82-6c61-4a24-abce-1a32c4e27fbf" targetNamespace="http://schemas.microsoft.com/office/2006/metadata/properties" ma:root="true" ma:fieldsID="8adf054e627b5c07b70085d1066f3084" ns1:_="" ns2:_="">
    <xsd:import namespace="http://schemas.microsoft.com/sharepoint/v3"/>
    <xsd:import namespace="580c6a82-6c61-4a24-abce-1a32c4e27fb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0c6a82-6c61-4a24-abce-1a32c4e27f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BB2DE9-4EC5-4EDF-8240-A8EA150C7111}"/>
</file>

<file path=customXml/itemProps2.xml><?xml version="1.0" encoding="utf-8"?>
<ds:datastoreItem xmlns:ds="http://schemas.openxmlformats.org/officeDocument/2006/customXml" ds:itemID="{F50BBF3E-A0B8-4B52-892F-4E7B01D67EBB}"/>
</file>

<file path=customXml/itemProps3.xml><?xml version="1.0" encoding="utf-8"?>
<ds:datastoreItem xmlns:ds="http://schemas.openxmlformats.org/officeDocument/2006/customXml" ds:itemID="{39C37E18-10FE-4A46-B40A-DA29607133D7}"/>
</file>

<file path=docProps/app.xml><?xml version="1.0" encoding="utf-8"?>
<Properties xmlns="http://schemas.openxmlformats.org/officeDocument/2006/extended-properties" xmlns:vt="http://schemas.openxmlformats.org/officeDocument/2006/docPropsVTypes">
  <Template>Slate</Template>
  <TotalTime>789</TotalTime>
  <Words>1010</Words>
  <Application>Microsoft Office PowerPoint</Application>
  <PresentationFormat>Widescreen</PresentationFormat>
  <Paragraphs>102</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Calibri Light</vt:lpstr>
      <vt:lpstr>Constantia</vt:lpstr>
      <vt:lpstr>Wingdings</vt:lpstr>
      <vt:lpstr>Office Theme</vt:lpstr>
      <vt:lpstr>Providing Opportunities for Recruitment</vt:lpstr>
      <vt:lpstr>PowerPoint Presentation</vt:lpstr>
      <vt:lpstr>Field to Fork</vt:lpstr>
      <vt:lpstr>Creating a Quality Experience</vt:lpstr>
      <vt:lpstr>Camp Robert Webb, Field to Fork: Dove</vt:lpstr>
      <vt:lpstr>Field to Fork: Dove, Cont.</vt:lpstr>
      <vt:lpstr>Special Deer Hunt Regulations</vt:lpstr>
      <vt:lpstr>Special Deer Hunt Regulations</vt:lpstr>
      <vt:lpstr>Special Deer Hunt Cont.</vt:lpstr>
      <vt:lpstr>Special Deer Hunt Cont.</vt:lpstr>
      <vt:lpstr>Special Deer Hunts, Future Opportunities</vt:lpstr>
      <vt:lpstr>Conclusion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Wallen, Becky J (FW)</dc:creator>
  <cp:lastModifiedBy>Olivia Dangler</cp:lastModifiedBy>
  <cp:revision>47</cp:revision>
  <dcterms:created xsi:type="dcterms:W3CDTF">2019-04-04T19:11:35Z</dcterms:created>
  <dcterms:modified xsi:type="dcterms:W3CDTF">2019-05-10T18:46:51Z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0x010100007E4A666D17B24DA0BDDEA2DB1609A3</vt:lpwstr>
  </property>
</Properties>
</file>